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45" r:id="rId1"/>
    <p:sldMasterId id="2147484010"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92" r:id="rId16"/>
    <p:sldId id="285" r:id="rId17"/>
    <p:sldId id="286" r:id="rId18"/>
    <p:sldId id="269" r:id="rId19"/>
    <p:sldId id="287" r:id="rId20"/>
    <p:sldId id="270" r:id="rId21"/>
    <p:sldId id="290" r:id="rId22"/>
    <p:sldId id="271" r:id="rId23"/>
    <p:sldId id="273" r:id="rId24"/>
    <p:sldId id="293" r:id="rId25"/>
    <p:sldId id="291" r:id="rId26"/>
    <p:sldId id="288" r:id="rId27"/>
    <p:sldId id="272" r:id="rId28"/>
    <p:sldId id="294" r:id="rId29"/>
    <p:sldId id="289" r:id="rId30"/>
    <p:sldId id="274" r:id="rId31"/>
    <p:sldId id="275" r:id="rId32"/>
    <p:sldId id="276" r:id="rId33"/>
    <p:sldId id="295" r:id="rId34"/>
    <p:sldId id="277" r:id="rId35"/>
    <p:sldId id="278" r:id="rId36"/>
    <p:sldId id="279" r:id="rId37"/>
    <p:sldId id="280" r:id="rId38"/>
    <p:sldId id="281" r:id="rId39"/>
    <p:sldId id="282" r:id="rId40"/>
    <p:sldId id="283" r:id="rId41"/>
    <p:sldId id="284"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8EA8464-81B4-4F0D-91B9-B0D1DF6712CF}">
          <p14:sldIdLst>
            <p14:sldId id="256"/>
            <p14:sldId id="257"/>
            <p14:sldId id="258"/>
            <p14:sldId id="259"/>
            <p14:sldId id="260"/>
            <p14:sldId id="261"/>
            <p14:sldId id="262"/>
            <p14:sldId id="263"/>
            <p14:sldId id="264"/>
            <p14:sldId id="265"/>
            <p14:sldId id="266"/>
            <p14:sldId id="267"/>
            <p14:sldId id="268"/>
            <p14:sldId id="292"/>
            <p14:sldId id="285"/>
            <p14:sldId id="286"/>
            <p14:sldId id="269"/>
          </p14:sldIdLst>
        </p14:section>
        <p14:section name="Untitled Section" id="{981C28E1-A131-4B91-85A0-1C618AB1E4A0}">
          <p14:sldIdLst>
            <p14:sldId id="287"/>
            <p14:sldId id="270"/>
            <p14:sldId id="290"/>
            <p14:sldId id="271"/>
            <p14:sldId id="273"/>
            <p14:sldId id="293"/>
            <p14:sldId id="291"/>
            <p14:sldId id="288"/>
            <p14:sldId id="272"/>
            <p14:sldId id="294"/>
            <p14:sldId id="289"/>
            <p14:sldId id="274"/>
            <p14:sldId id="275"/>
            <p14:sldId id="276"/>
            <p14:sldId id="295"/>
            <p14:sldId id="277"/>
            <p14:sldId id="278"/>
            <p14:sldId id="279"/>
            <p14:sldId id="280"/>
            <p14:sldId id="281"/>
            <p14:sldId id="282"/>
            <p14:sldId id="283"/>
            <p14:sldId id="28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p:cViewPr varScale="1">
        <p:scale>
          <a:sx n="74" d="100"/>
          <a:sy n="74" d="100"/>
        </p:scale>
        <p:origin x="58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37.png>
</file>

<file path=ppt/media/image38.jpe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31F632-72F3-4EFE-9FD8-684C11E1D87F}" type="datetimeFigureOut">
              <a:rPr lang="en-IN" smtClean="0"/>
              <a:t>12-05-2024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29D9CF-5734-4F3D-BEB3-D856C10F654D}" type="slidenum">
              <a:rPr lang="en-IN" smtClean="0"/>
              <a:t>‹#›</a:t>
            </a:fld>
            <a:endParaRPr lang="en-IN"/>
          </a:p>
        </p:txBody>
      </p:sp>
    </p:spTree>
    <p:extLst>
      <p:ext uri="{BB962C8B-B14F-4D97-AF65-F5344CB8AC3E}">
        <p14:creationId xmlns:p14="http://schemas.microsoft.com/office/powerpoint/2010/main" val="1749759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940103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5C6B4A9-1611-4792-9094-5F34BCA07E0B}" type="datetimeFigureOut">
              <a:rPr lang="en-US" smtClean="0"/>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a:p>
        </p:txBody>
      </p:sp>
    </p:spTree>
    <p:extLst>
      <p:ext uri="{BB962C8B-B14F-4D97-AF65-F5344CB8AC3E}">
        <p14:creationId xmlns:p14="http://schemas.microsoft.com/office/powerpoint/2010/main" val="3478279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50679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530655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07971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02464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a:p>
        </p:txBody>
      </p:sp>
    </p:spTree>
    <p:extLst>
      <p:ext uri="{BB962C8B-B14F-4D97-AF65-F5344CB8AC3E}">
        <p14:creationId xmlns:p14="http://schemas.microsoft.com/office/powerpoint/2010/main" val="34903994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66971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54693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1651751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2A54C80-263E-416B-A8E0-580EDEADCBDC}" type="datetimeFigureOut">
              <a:rPr lang="en-US" smtClean="0"/>
              <a:t>5/12/2024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19954A3-9DFD-4C44-94BA-B95130A3BA1C}" type="slidenum">
              <a:rPr lang="en-US" smtClean="0"/>
              <a:t>‹#›</a:t>
            </a:fld>
            <a:endParaRPr lang="en-US"/>
          </a:p>
        </p:txBody>
      </p:sp>
    </p:spTree>
    <p:extLst>
      <p:ext uri="{BB962C8B-B14F-4D97-AF65-F5344CB8AC3E}">
        <p14:creationId xmlns:p14="http://schemas.microsoft.com/office/powerpoint/2010/main" val="2200164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3808068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742587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5637873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108406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653371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4617850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4549905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7129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a:p>
        </p:txBody>
      </p:sp>
    </p:spTree>
    <p:extLst>
      <p:ext uri="{BB962C8B-B14F-4D97-AF65-F5344CB8AC3E}">
        <p14:creationId xmlns:p14="http://schemas.microsoft.com/office/powerpoint/2010/main" val="11437070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305125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133715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EB712588-04B1-427B-82EE-E8DB90309F08}" type="datetimeFigureOut">
              <a:rPr lang="en-US" smtClean="0"/>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a:p>
        </p:txBody>
      </p:sp>
    </p:spTree>
    <p:extLst>
      <p:ext uri="{BB962C8B-B14F-4D97-AF65-F5344CB8AC3E}">
        <p14:creationId xmlns:p14="http://schemas.microsoft.com/office/powerpoint/2010/main" val="459918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61BEF0D-F0BB-DE4B-95CE-6DB70DBA9567}" type="datetimeFigureOut">
              <a:rPr lang="en-US" smtClean="0"/>
              <a:pPr/>
              <a:t>5/12/2024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52542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61BEF0D-F0BB-DE4B-95CE-6DB70DBA9567}" type="datetimeFigureOut">
              <a:rPr lang="en-US" smtClean="0"/>
              <a:pPr/>
              <a:t>5/12/2024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946015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90526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a:p>
        </p:txBody>
      </p:sp>
    </p:spTree>
    <p:extLst>
      <p:ext uri="{BB962C8B-B14F-4D97-AF65-F5344CB8AC3E}">
        <p14:creationId xmlns:p14="http://schemas.microsoft.com/office/powerpoint/2010/main" val="1805973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79949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image" Target="../media/image4.pn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5/12/2024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968059768"/>
      </p:ext>
    </p:extLst>
  </p:cSld>
  <p:clrMap bg1="lt1" tx1="dk1" bg2="lt2" tx2="dk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 id="214748395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61BEF0D-F0BB-DE4B-95CE-6DB70DBA9567}" type="datetimeFigureOut">
              <a:rPr lang="en-US" smtClean="0"/>
              <a:pPr/>
              <a:t>5/12/2024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3252279098"/>
      </p:ext>
    </p:extLst>
  </p:cSld>
  <p:clrMap bg1="dk1" tx1="lt1" bg2="dk2" tx2="lt2" accent1="accent1" accent2="accent2" accent3="accent3" accent4="accent4" accent5="accent5" accent6="accent6" hlink="hlink" folHlink="folHlink"/>
  <p:sldLayoutIdLst>
    <p:sldLayoutId id="2147484011" r:id="rId1"/>
    <p:sldLayoutId id="2147484012" r:id="rId2"/>
    <p:sldLayoutId id="2147484013" r:id="rId3"/>
    <p:sldLayoutId id="2147484014" r:id="rId4"/>
    <p:sldLayoutId id="2147484015" r:id="rId5"/>
    <p:sldLayoutId id="2147484016" r:id="rId6"/>
    <p:sldLayoutId id="2147484017" r:id="rId7"/>
    <p:sldLayoutId id="2147484018" r:id="rId8"/>
    <p:sldLayoutId id="2147484019" r:id="rId9"/>
    <p:sldLayoutId id="2147484020" r:id="rId10"/>
    <p:sldLayoutId id="2147484021" r:id="rId11"/>
    <p:sldLayoutId id="2147484022" r:id="rId12"/>
    <p:sldLayoutId id="2147484023" r:id="rId13"/>
    <p:sldLayoutId id="2147484024" r:id="rId14"/>
    <p:sldLayoutId id="2147484025" r:id="rId15"/>
    <p:sldLayoutId id="2147484026" r:id="rId16"/>
    <p:sldLayoutId id="214748402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High-speed_rail" TargetMode="External"/><Relationship Id="rId2" Type="http://schemas.openxmlformats.org/officeDocument/2006/relationships/hyperlink" Target="https://en.wikipedia.org/wiki/India" TargetMode="External"/><Relationship Id="rId1" Type="http://schemas.openxmlformats.org/officeDocument/2006/relationships/slideLayout" Target="../slideLayouts/slideLayout2.xml"/><Relationship Id="rId6" Type="http://schemas.openxmlformats.org/officeDocument/2006/relationships/hyperlink" Target="https://en.wikipedia.org/wiki/Delhi" TargetMode="External"/><Relationship Id="rId5" Type="http://schemas.openxmlformats.org/officeDocument/2006/relationships/hyperlink" Target="https://en.wikipedia.org/wiki/Varanasi" TargetMode="External"/><Relationship Id="rId4" Type="http://schemas.openxmlformats.org/officeDocument/2006/relationships/hyperlink" Target="https://en.wikipedia.org/wiki/Mumbai%E2%80%93Ahmedabad_high-speed_rail_corridor"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themetrorailguy.com/2017/09/15/pm-modi-abe-unveil-foundation-stone-for-indias-1st-high-speed-line/" TargetMode="External"/><Relationship Id="rId2" Type="http://schemas.openxmlformats.org/officeDocument/2006/relationships/hyperlink" Target="https://themetrorailguy.com/2017/12/07/3-mega-tbms-to-build-mumbai-ahmedabad-hsr-lines-tunnel/" TargetMode="External"/><Relationship Id="rId1" Type="http://schemas.openxmlformats.org/officeDocument/2006/relationships/slideLayout" Target="../slideLayouts/slideLayout2.xml"/><Relationship Id="rId4" Type="http://schemas.openxmlformats.org/officeDocument/2006/relationships/hyperlink" Target="https://themetrorailguy.com/2017/09/15/construction-begins-on-high-speed-rail-training-centre-in-vadodara/"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en.wikipedia.org/wiki/Bhogapuram_Airport#cite_note-12"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en.wikipedia.org/wiki/Indore_Metro#cite_note-2"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moneycontrol.com/news/business/real-estate/filmmakers-evince-interest-in-up-film-city-project-akshay-kumar-kangna-visited-site-say-officials-11515021.html" TargetMode="External"/><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hyperlink" Target="http://moneycontrol.com/news/tags/noida-international-airport.html" TargetMode="External"/><Relationship Id="rId4" Type="http://schemas.openxmlformats.org/officeDocument/2006/relationships/hyperlink" Target="https://www.moneycontrol.com/news/tags/yogi-adityanath.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www.moneycontrol.com/news/business/hsiidc-alots-140-acres-to-flipkart-in-manesar-5935391.html" TargetMode="External"/><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8" Type="http://schemas.openxmlformats.org/officeDocument/2006/relationships/hyperlink" Target="https://en.wikipedia.org/wiki/Maharashtra" TargetMode="External"/><Relationship Id="rId13" Type="http://schemas.openxmlformats.org/officeDocument/2006/relationships/hyperlink" Target="https://en.wikipedia.org/wiki/Jacobs_Engineering_Group" TargetMode="External"/><Relationship Id="rId18" Type="http://schemas.openxmlformats.org/officeDocument/2006/relationships/hyperlink" Target="https://en.wikipedia.org/wiki/Mumbai_Metro" TargetMode="External"/><Relationship Id="rId3" Type="http://schemas.openxmlformats.org/officeDocument/2006/relationships/hyperlink" Target="https://en.wikipedia.org/wiki/ICAO_airport_code" TargetMode="External"/><Relationship Id="rId7" Type="http://schemas.openxmlformats.org/officeDocument/2006/relationships/hyperlink" Target="https://en.wikipedia.org/wiki/Raigad_district" TargetMode="External"/><Relationship Id="rId12" Type="http://schemas.openxmlformats.org/officeDocument/2006/relationships/hyperlink" Target="https://en.wikipedia.org/wiki/Texas" TargetMode="External"/><Relationship Id="rId17" Type="http://schemas.openxmlformats.org/officeDocument/2006/relationships/hyperlink" Target="https://en.wikipedia.org/wiki/Line_1_(Navi_Mumbai_Metro)" TargetMode="External"/><Relationship Id="rId2" Type="http://schemas.openxmlformats.org/officeDocument/2006/relationships/hyperlink" Target="https://en.wikipedia.org/wiki/IATA_airport_code" TargetMode="External"/><Relationship Id="rId16" Type="http://schemas.openxmlformats.org/officeDocument/2006/relationships/hyperlink" Target="https://en.wikipedia.org/wiki/Navi_Mumbai_Metro" TargetMode="External"/><Relationship Id="rId1" Type="http://schemas.openxmlformats.org/officeDocument/2006/relationships/slideLayout" Target="../slideLayouts/slideLayout2.xml"/><Relationship Id="rId6" Type="http://schemas.openxmlformats.org/officeDocument/2006/relationships/hyperlink" Target="https://en.wikipedia.org/wiki/Navi_Mumbai" TargetMode="External"/><Relationship Id="rId11" Type="http://schemas.openxmlformats.org/officeDocument/2006/relationships/hyperlink" Target="https://en.wikipedia.org/wiki/Rail_India_Technical_and_Economic_Service" TargetMode="External"/><Relationship Id="rId5" Type="http://schemas.openxmlformats.org/officeDocument/2006/relationships/hyperlink" Target="https://en.wikipedia.org/wiki/Ulwe" TargetMode="External"/><Relationship Id="rId15" Type="http://schemas.openxmlformats.org/officeDocument/2006/relationships/hyperlink" Target="https://en.wikipedia.org/wiki/Public%E2%80%93private_partnership" TargetMode="External"/><Relationship Id="rId10" Type="http://schemas.openxmlformats.org/officeDocument/2006/relationships/hyperlink" Target="https://en.wikipedia.org/wiki/Larsen_%26_Toubro" TargetMode="External"/><Relationship Id="rId19" Type="http://schemas.openxmlformats.org/officeDocument/2006/relationships/hyperlink" Target="https://en.wikipedia.org/wiki/Mumbai%E2%80%93Hyderabad_high-speed_rail_corridor" TargetMode="External"/><Relationship Id="rId4" Type="http://schemas.openxmlformats.org/officeDocument/2006/relationships/hyperlink" Target="https://en.wikipedia.org/wiki/International_airport" TargetMode="External"/><Relationship Id="rId9" Type="http://schemas.openxmlformats.org/officeDocument/2006/relationships/hyperlink" Target="https://en.wikipedia.org/wiki/Mumbai_Metropolitan_Region" TargetMode="External"/><Relationship Id="rId14" Type="http://schemas.openxmlformats.org/officeDocument/2006/relationships/hyperlink" Target="https://en.wikipedia.org/wiki/Adani_Group"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gn="ct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a:t/>
            </a:r>
            <a:br>
              <a:rPr lang="en-GB"/>
            </a:br>
            <a:r>
              <a:rPr lang="en-GB" smtClean="0"/>
              <a:t/>
            </a:r>
            <a:br>
              <a:rPr lang="en-GB" smtClean="0"/>
            </a:br>
            <a:r>
              <a:rPr lang="en-GB" smtClean="0"/>
              <a:t>Economic </a:t>
            </a:r>
            <a:r>
              <a:rPr lang="en-GB"/>
              <a:t>Outlook and Government Investment in India</a:t>
            </a:r>
            <a:endParaRPr lang="en-IN"/>
          </a:p>
        </p:txBody>
      </p:sp>
      <p:sp>
        <p:nvSpPr>
          <p:cNvPr id="3" name="Subtitle 2"/>
          <p:cNvSpPr>
            <a:spLocks noGrp="1"/>
          </p:cNvSpPr>
          <p:nvPr>
            <p:ph type="subTitle" idx="1"/>
          </p:nvPr>
        </p:nvSpPr>
        <p:spPr/>
        <p:txBody>
          <a:bodyPr/>
          <a:lstStyle/>
          <a:p>
            <a:r>
              <a:rPr lang="en-GB" smtClean="0"/>
              <a:t>(</a:t>
            </a:r>
            <a:r>
              <a:rPr lang="en-GB"/>
              <a:t>A Look into the Next Three </a:t>
            </a:r>
            <a:r>
              <a:rPr lang="en-GB" smtClean="0"/>
              <a:t>Years)</a:t>
            </a:r>
            <a:endParaRPr lang="en-IN"/>
          </a:p>
        </p:txBody>
      </p:sp>
    </p:spTree>
    <p:extLst>
      <p:ext uri="{BB962C8B-B14F-4D97-AF65-F5344CB8AC3E}">
        <p14:creationId xmlns:p14="http://schemas.microsoft.com/office/powerpoint/2010/main" val="3853441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17431" y="550494"/>
            <a:ext cx="4947701" cy="400110"/>
          </a:xfrm>
          <a:prstGeom prst="rect">
            <a:avLst/>
          </a:prstGeom>
          <a:noFill/>
        </p:spPr>
        <p:txBody>
          <a:bodyPr wrap="none" rtlCol="0">
            <a:spAutoFit/>
          </a:bodyPr>
          <a:lstStyle/>
          <a:p>
            <a:pPr marL="285750" indent="-285750">
              <a:buFont typeface="Arial" panose="020B0604020202020204" pitchFamily="34" charset="0"/>
              <a:buChar char="•"/>
            </a:pPr>
            <a:r>
              <a:rPr lang="en-IN" sz="2000" b="1" u="sng"/>
              <a:t>Mumbai Trans Harbour </a:t>
            </a:r>
            <a:r>
              <a:rPr lang="en-IN" sz="2000" b="1" u="sng" smtClean="0"/>
              <a:t>Link(State project)</a:t>
            </a:r>
            <a:endParaRPr lang="en-IN" sz="2000" u="sng"/>
          </a:p>
        </p:txBody>
      </p:sp>
      <p:sp>
        <p:nvSpPr>
          <p:cNvPr id="3" name="TextBox 2"/>
          <p:cNvSpPr txBox="1"/>
          <p:nvPr/>
        </p:nvSpPr>
        <p:spPr>
          <a:xfrm>
            <a:off x="746975" y="1491760"/>
            <a:ext cx="4457310" cy="3693319"/>
          </a:xfrm>
          <a:prstGeom prst="rect">
            <a:avLst/>
          </a:prstGeom>
          <a:noFill/>
        </p:spPr>
        <p:txBody>
          <a:bodyPr wrap="none" rtlCol="0">
            <a:spAutoFit/>
          </a:bodyPr>
          <a:lstStyle/>
          <a:p>
            <a:r>
              <a:rPr lang="en-GB" smtClean="0"/>
              <a:t>Project Name:               </a:t>
            </a:r>
            <a:r>
              <a:rPr lang="en-GB" err="1" smtClean="0"/>
              <a:t>Atal</a:t>
            </a:r>
            <a:r>
              <a:rPr lang="en-GB" smtClean="0"/>
              <a:t> </a:t>
            </a:r>
            <a:r>
              <a:rPr lang="en-GB" err="1" smtClean="0"/>
              <a:t>Setu</a:t>
            </a:r>
            <a:endParaRPr lang="en-GB" smtClean="0"/>
          </a:p>
          <a:p>
            <a:r>
              <a:rPr lang="en-GB" smtClean="0"/>
              <a:t>Sector:                            Highways</a:t>
            </a:r>
          </a:p>
          <a:p>
            <a:r>
              <a:rPr lang="en-GB" smtClean="0"/>
              <a:t>Sub Sector:                    Roads &amp; Bridges</a:t>
            </a:r>
          </a:p>
          <a:p>
            <a:r>
              <a:rPr lang="en-GB" smtClean="0"/>
              <a:t>State:                              Maharashtra</a:t>
            </a:r>
          </a:p>
          <a:p>
            <a:r>
              <a:rPr lang="en-GB" smtClean="0"/>
              <a:t>Project Date:                 23 mar 2018</a:t>
            </a:r>
          </a:p>
          <a:p>
            <a:r>
              <a:rPr lang="en-GB" smtClean="0"/>
              <a:t>Completion Date:         31 </a:t>
            </a:r>
            <a:r>
              <a:rPr lang="en-GB" err="1" smtClean="0"/>
              <a:t>dec</a:t>
            </a:r>
            <a:r>
              <a:rPr lang="en-GB" smtClean="0"/>
              <a:t> 2023</a:t>
            </a:r>
          </a:p>
          <a:p>
            <a:r>
              <a:rPr lang="en-GB" smtClean="0"/>
              <a:t>Sub Con:                         Larsen &amp; </a:t>
            </a:r>
            <a:r>
              <a:rPr lang="en-GB" err="1" smtClean="0"/>
              <a:t>Tourbro</a:t>
            </a:r>
            <a:r>
              <a:rPr lang="en-GB" smtClean="0"/>
              <a:t>(L&amp;T)</a:t>
            </a:r>
          </a:p>
          <a:p>
            <a:r>
              <a:rPr lang="en-GB" smtClean="0"/>
              <a:t>Ministry:                         Ministry of housing </a:t>
            </a:r>
          </a:p>
          <a:p>
            <a:r>
              <a:rPr lang="en-GB"/>
              <a:t> </a:t>
            </a:r>
            <a:r>
              <a:rPr lang="en-GB" smtClean="0"/>
              <a:t>                                        and urban affairs</a:t>
            </a:r>
          </a:p>
          <a:p>
            <a:r>
              <a:rPr lang="en-GB" smtClean="0"/>
              <a:t>Project Capacity:           22.0 kilometre</a:t>
            </a:r>
          </a:p>
          <a:p>
            <a:r>
              <a:rPr lang="en-GB" smtClean="0"/>
              <a:t>Land Area:                      108.44 hectares</a:t>
            </a:r>
          </a:p>
          <a:p>
            <a:r>
              <a:rPr lang="en-GB" smtClean="0"/>
              <a:t>Ticket Size:                      17843 </a:t>
            </a:r>
            <a:r>
              <a:rPr lang="en-GB" err="1" smtClean="0"/>
              <a:t>inr</a:t>
            </a:r>
            <a:r>
              <a:rPr lang="en-GB" smtClean="0"/>
              <a:t> </a:t>
            </a:r>
            <a:r>
              <a:rPr lang="en-GB" err="1" smtClean="0"/>
              <a:t>crores</a:t>
            </a:r>
            <a:endParaRPr lang="en-GB" smtClean="0"/>
          </a:p>
          <a:p>
            <a:endParaRPr lang="en-IN"/>
          </a:p>
        </p:txBody>
      </p:sp>
      <p:pic>
        <p:nvPicPr>
          <p:cNvPr id="4" name="Picture 3"/>
          <p:cNvPicPr>
            <a:picLocks noChangeAspect="1"/>
          </p:cNvPicPr>
          <p:nvPr/>
        </p:nvPicPr>
        <p:blipFill>
          <a:blip r:embed="rId2"/>
          <a:stretch>
            <a:fillRect/>
          </a:stretch>
        </p:blipFill>
        <p:spPr>
          <a:xfrm>
            <a:off x="5080854" y="950604"/>
            <a:ext cx="7362423" cy="4498632"/>
          </a:xfrm>
          <a:prstGeom prst="rect">
            <a:avLst/>
          </a:prstGeom>
        </p:spPr>
      </p:pic>
    </p:spTree>
    <p:extLst>
      <p:ext uri="{BB962C8B-B14F-4D97-AF65-F5344CB8AC3E}">
        <p14:creationId xmlns:p14="http://schemas.microsoft.com/office/powerpoint/2010/main" val="3115569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09" y="395594"/>
            <a:ext cx="7622343" cy="400110"/>
          </a:xfrm>
          <a:prstGeom prst="rect">
            <a:avLst/>
          </a:prstGeom>
          <a:noFill/>
        </p:spPr>
        <p:txBody>
          <a:bodyPr wrap="none" rtlCol="0">
            <a:spAutoFit/>
          </a:bodyPr>
          <a:lstStyle/>
          <a:p>
            <a:pPr marL="285750" indent="-285750">
              <a:buFont typeface="Courier New" panose="02070309020205020404" pitchFamily="49" charset="0"/>
              <a:buChar char="o"/>
            </a:pPr>
            <a:r>
              <a:rPr lang="en-IN" sz="2000" b="1" smtClean="0"/>
              <a:t>Extension of </a:t>
            </a:r>
            <a:r>
              <a:rPr lang="en-IN" sz="2000" b="1" err="1" smtClean="0"/>
              <a:t>Paradip</a:t>
            </a:r>
            <a:r>
              <a:rPr lang="en-IN" sz="2000" b="1" smtClean="0"/>
              <a:t> </a:t>
            </a:r>
            <a:r>
              <a:rPr lang="en-IN" sz="2000" b="1"/>
              <a:t>- </a:t>
            </a:r>
            <a:r>
              <a:rPr lang="en-IN" sz="2000" b="1" err="1"/>
              <a:t>Haldia</a:t>
            </a:r>
            <a:r>
              <a:rPr lang="en-IN" sz="2000" b="1"/>
              <a:t> - Durgapur LPG </a:t>
            </a:r>
            <a:r>
              <a:rPr lang="en-IN" sz="2000" b="1" smtClean="0"/>
              <a:t>Pipeline(State project)</a:t>
            </a:r>
            <a:endParaRPr lang="en-IN" sz="2000"/>
          </a:p>
        </p:txBody>
      </p:sp>
      <p:sp>
        <p:nvSpPr>
          <p:cNvPr id="3" name="TextBox 2"/>
          <p:cNvSpPr txBox="1"/>
          <p:nvPr/>
        </p:nvSpPr>
        <p:spPr>
          <a:xfrm>
            <a:off x="875764" y="1004552"/>
            <a:ext cx="10096290" cy="3416320"/>
          </a:xfrm>
          <a:prstGeom prst="rect">
            <a:avLst/>
          </a:prstGeom>
          <a:noFill/>
        </p:spPr>
        <p:txBody>
          <a:bodyPr wrap="none" rtlCol="0">
            <a:spAutoFit/>
          </a:bodyPr>
          <a:lstStyle/>
          <a:p>
            <a:r>
              <a:rPr lang="en-GB" smtClean="0"/>
              <a:t>Project Name:                   Durgapur </a:t>
            </a:r>
            <a:r>
              <a:rPr lang="en-GB" err="1"/>
              <a:t>Lpg</a:t>
            </a:r>
            <a:r>
              <a:rPr lang="en-GB"/>
              <a:t> pipeline</a:t>
            </a:r>
          </a:p>
          <a:p>
            <a:r>
              <a:rPr lang="en-GB" smtClean="0"/>
              <a:t>Sector:                                Oil/gas/</a:t>
            </a:r>
            <a:r>
              <a:rPr lang="en-GB" err="1" smtClean="0"/>
              <a:t>lng</a:t>
            </a:r>
            <a:r>
              <a:rPr lang="en-GB" smtClean="0"/>
              <a:t> storage</a:t>
            </a:r>
            <a:endParaRPr lang="en-GB"/>
          </a:p>
          <a:p>
            <a:r>
              <a:rPr lang="en-GB"/>
              <a:t>State</a:t>
            </a:r>
            <a:r>
              <a:rPr lang="en-GB" smtClean="0"/>
              <a:t>:                                   </a:t>
            </a:r>
            <a:r>
              <a:rPr lang="en-GB" err="1" smtClean="0"/>
              <a:t>Jharkand,Bihar</a:t>
            </a:r>
            <a:endParaRPr lang="en-GB"/>
          </a:p>
          <a:p>
            <a:r>
              <a:rPr lang="en-GB"/>
              <a:t>Project  Date</a:t>
            </a:r>
            <a:r>
              <a:rPr lang="en-GB" smtClean="0"/>
              <a:t>:                     29 </a:t>
            </a:r>
            <a:r>
              <a:rPr lang="en-GB" err="1" smtClean="0"/>
              <a:t>jan</a:t>
            </a:r>
            <a:r>
              <a:rPr lang="en-GB" smtClean="0"/>
              <a:t> 2015</a:t>
            </a:r>
            <a:endParaRPr lang="en-GB"/>
          </a:p>
          <a:p>
            <a:r>
              <a:rPr lang="en-GB"/>
              <a:t>Completion Date</a:t>
            </a:r>
            <a:r>
              <a:rPr lang="en-GB" smtClean="0"/>
              <a:t>:              28 </a:t>
            </a:r>
            <a:r>
              <a:rPr lang="en-GB" err="1" smtClean="0"/>
              <a:t>feb</a:t>
            </a:r>
            <a:r>
              <a:rPr lang="en-GB" smtClean="0"/>
              <a:t> 2023</a:t>
            </a:r>
          </a:p>
          <a:p>
            <a:r>
              <a:rPr lang="en-GB" smtClean="0"/>
              <a:t>Sub Con:                             Indian Oil</a:t>
            </a:r>
            <a:endParaRPr lang="en-GB"/>
          </a:p>
          <a:p>
            <a:r>
              <a:rPr lang="en-GB"/>
              <a:t>Line Ministry</a:t>
            </a:r>
            <a:r>
              <a:rPr lang="en-GB" smtClean="0"/>
              <a:t>:                     Ministry of petroleum &amp; natural gas</a:t>
            </a:r>
            <a:endParaRPr lang="en-GB"/>
          </a:p>
          <a:p>
            <a:r>
              <a:rPr lang="en-GB" smtClean="0"/>
              <a:t>Project </a:t>
            </a:r>
            <a:r>
              <a:rPr lang="en-GB"/>
              <a:t>capacity</a:t>
            </a:r>
            <a:r>
              <a:rPr lang="en-GB" smtClean="0"/>
              <a:t>:                917 </a:t>
            </a:r>
            <a:r>
              <a:rPr lang="en-GB" err="1" smtClean="0"/>
              <a:t>kilometer</a:t>
            </a:r>
            <a:endParaRPr lang="en-GB"/>
          </a:p>
          <a:p>
            <a:r>
              <a:rPr lang="en-GB" smtClean="0"/>
              <a:t>Ticket Size:                          3027.9 </a:t>
            </a:r>
            <a:r>
              <a:rPr lang="en-GB" err="1" smtClean="0"/>
              <a:t>Inr</a:t>
            </a:r>
            <a:r>
              <a:rPr lang="en-GB" smtClean="0"/>
              <a:t> </a:t>
            </a:r>
            <a:r>
              <a:rPr lang="en-GB" err="1" smtClean="0"/>
              <a:t>Crores</a:t>
            </a:r>
            <a:endParaRPr lang="en-GB" smtClean="0"/>
          </a:p>
          <a:p>
            <a:r>
              <a:rPr lang="en-GB"/>
              <a:t>Augmentation Of </a:t>
            </a:r>
            <a:r>
              <a:rPr lang="en-GB" err="1"/>
              <a:t>Paradip</a:t>
            </a:r>
            <a:r>
              <a:rPr lang="en-GB"/>
              <a:t> - </a:t>
            </a:r>
            <a:r>
              <a:rPr lang="en-GB" err="1"/>
              <a:t>Haldia</a:t>
            </a:r>
            <a:r>
              <a:rPr lang="en-GB"/>
              <a:t> - Durgapur LPG Pipeline And Its Extension Up To Patna And </a:t>
            </a:r>
            <a:r>
              <a:rPr lang="en-GB" err="1"/>
              <a:t>Muzaffarpur</a:t>
            </a:r>
            <a:endParaRPr lang="en-GB" smtClean="0"/>
          </a:p>
          <a:p>
            <a:endParaRPr lang="en-GB" smtClean="0"/>
          </a:p>
          <a:p>
            <a:endParaRPr lang="en-IN"/>
          </a:p>
        </p:txBody>
      </p:sp>
      <p:pic>
        <p:nvPicPr>
          <p:cNvPr id="4" name="Picture 3"/>
          <p:cNvPicPr>
            <a:picLocks noChangeAspect="1"/>
          </p:cNvPicPr>
          <p:nvPr/>
        </p:nvPicPr>
        <p:blipFill>
          <a:blip r:embed="rId2"/>
          <a:stretch>
            <a:fillRect/>
          </a:stretch>
        </p:blipFill>
        <p:spPr>
          <a:xfrm>
            <a:off x="7881870" y="186746"/>
            <a:ext cx="3912464" cy="3245474"/>
          </a:xfrm>
          <a:prstGeom prst="rect">
            <a:avLst/>
          </a:prstGeom>
        </p:spPr>
      </p:pic>
      <p:pic>
        <p:nvPicPr>
          <p:cNvPr id="5" name="Picture 4"/>
          <p:cNvPicPr>
            <a:picLocks noChangeAspect="1"/>
          </p:cNvPicPr>
          <p:nvPr/>
        </p:nvPicPr>
        <p:blipFill>
          <a:blip r:embed="rId3"/>
          <a:stretch>
            <a:fillRect/>
          </a:stretch>
        </p:blipFill>
        <p:spPr>
          <a:xfrm>
            <a:off x="3618964" y="3861509"/>
            <a:ext cx="5624811" cy="2996491"/>
          </a:xfrm>
          <a:prstGeom prst="rect">
            <a:avLst/>
          </a:prstGeom>
        </p:spPr>
      </p:pic>
    </p:spTree>
    <p:extLst>
      <p:ext uri="{BB962C8B-B14F-4D97-AF65-F5344CB8AC3E}">
        <p14:creationId xmlns:p14="http://schemas.microsoft.com/office/powerpoint/2010/main" val="1048821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1703" y="540913"/>
            <a:ext cx="5773055" cy="400110"/>
          </a:xfrm>
          <a:prstGeom prst="rect">
            <a:avLst/>
          </a:prstGeom>
          <a:noFill/>
        </p:spPr>
        <p:txBody>
          <a:bodyPr wrap="none" rtlCol="0">
            <a:spAutoFit/>
          </a:bodyPr>
          <a:lstStyle/>
          <a:p>
            <a:pPr marL="285750" indent="-285750">
              <a:buFont typeface="Courier New" panose="02070309020205020404" pitchFamily="49" charset="0"/>
              <a:buChar char="o"/>
            </a:pPr>
            <a:r>
              <a:rPr lang="en-IN" sz="2000" b="1" err="1" smtClean="0"/>
              <a:t>Haldia</a:t>
            </a:r>
            <a:r>
              <a:rPr lang="en-IN" sz="2000" b="1" smtClean="0"/>
              <a:t> Dock Complex Terminal 2(National Project)</a:t>
            </a:r>
            <a:endParaRPr lang="en-IN" sz="2000"/>
          </a:p>
        </p:txBody>
      </p:sp>
      <p:sp>
        <p:nvSpPr>
          <p:cNvPr id="3" name="TextBox 2"/>
          <p:cNvSpPr txBox="1"/>
          <p:nvPr/>
        </p:nvSpPr>
        <p:spPr>
          <a:xfrm>
            <a:off x="386366" y="1674254"/>
            <a:ext cx="8705973" cy="4247317"/>
          </a:xfrm>
          <a:prstGeom prst="rect">
            <a:avLst/>
          </a:prstGeom>
          <a:noFill/>
        </p:spPr>
        <p:txBody>
          <a:bodyPr wrap="none" rtlCol="0">
            <a:spAutoFit/>
          </a:bodyPr>
          <a:lstStyle/>
          <a:p>
            <a:r>
              <a:rPr lang="en-GB" smtClean="0"/>
              <a:t>Project Name:                  </a:t>
            </a:r>
            <a:r>
              <a:rPr lang="en-GB" err="1" smtClean="0"/>
              <a:t>Haldia</a:t>
            </a:r>
            <a:r>
              <a:rPr lang="en-GB" smtClean="0"/>
              <a:t> Dock Complex</a:t>
            </a:r>
          </a:p>
          <a:p>
            <a:r>
              <a:rPr lang="en-GB" smtClean="0"/>
              <a:t>Sector:                               Shipping</a:t>
            </a:r>
          </a:p>
          <a:p>
            <a:r>
              <a:rPr lang="en-GB" smtClean="0"/>
              <a:t>Sub sectors:                      Ports</a:t>
            </a:r>
          </a:p>
          <a:p>
            <a:r>
              <a:rPr lang="en-GB" smtClean="0"/>
              <a:t>State:                                 West Bengal</a:t>
            </a:r>
          </a:p>
          <a:p>
            <a:r>
              <a:rPr lang="en-GB" smtClean="0"/>
              <a:t>Project Date:                    05 </a:t>
            </a:r>
            <a:r>
              <a:rPr lang="en-GB" err="1" smtClean="0"/>
              <a:t>sep</a:t>
            </a:r>
            <a:r>
              <a:rPr lang="en-GB" smtClean="0"/>
              <a:t> 2019</a:t>
            </a:r>
          </a:p>
          <a:p>
            <a:r>
              <a:rPr lang="en-GB" smtClean="0"/>
              <a:t>Completion Date:            01 </a:t>
            </a:r>
            <a:r>
              <a:rPr lang="en-GB" err="1" smtClean="0"/>
              <a:t>apr</a:t>
            </a:r>
            <a:r>
              <a:rPr lang="en-GB" smtClean="0"/>
              <a:t> 2022</a:t>
            </a:r>
          </a:p>
          <a:p>
            <a:r>
              <a:rPr lang="en-GB" smtClean="0"/>
              <a:t>Ministry:                           Ministry of </a:t>
            </a:r>
            <a:r>
              <a:rPr lang="en-GB" err="1" smtClean="0"/>
              <a:t>Ports,shipping</a:t>
            </a:r>
            <a:r>
              <a:rPr lang="en-GB" smtClean="0"/>
              <a:t>  </a:t>
            </a:r>
          </a:p>
          <a:p>
            <a:r>
              <a:rPr lang="en-GB"/>
              <a:t> </a:t>
            </a:r>
            <a:r>
              <a:rPr lang="en-GB" smtClean="0"/>
              <a:t>                                          and waterways</a:t>
            </a:r>
          </a:p>
          <a:p>
            <a:r>
              <a:rPr lang="en-GB" smtClean="0"/>
              <a:t>Project Capacity:             2.0 million tons</a:t>
            </a:r>
          </a:p>
          <a:p>
            <a:r>
              <a:rPr lang="en-GB" smtClean="0"/>
              <a:t>Sub Con:                           </a:t>
            </a:r>
            <a:r>
              <a:rPr lang="en-GB" err="1" smtClean="0"/>
              <a:t>Adani</a:t>
            </a:r>
            <a:r>
              <a:rPr lang="en-GB" smtClean="0"/>
              <a:t> Group</a:t>
            </a:r>
          </a:p>
          <a:p>
            <a:r>
              <a:rPr lang="en-GB" smtClean="0"/>
              <a:t>Ticket size:                        90.35 </a:t>
            </a:r>
            <a:r>
              <a:rPr lang="en-GB" err="1" smtClean="0"/>
              <a:t>Inr</a:t>
            </a:r>
            <a:r>
              <a:rPr lang="en-GB" smtClean="0"/>
              <a:t> </a:t>
            </a:r>
            <a:r>
              <a:rPr lang="en-GB" err="1" smtClean="0"/>
              <a:t>Crores</a:t>
            </a:r>
            <a:endParaRPr lang="en-GB" smtClean="0"/>
          </a:p>
          <a:p>
            <a:endParaRPr lang="en-GB" smtClean="0"/>
          </a:p>
          <a:p>
            <a:r>
              <a:rPr lang="en-IN" smtClean="0"/>
              <a:t>It is constructed </a:t>
            </a:r>
            <a:r>
              <a:rPr lang="en-IN"/>
              <a:t>on the Hooghly river upstream to handle the liquid cargo like edible oil viz</a:t>
            </a:r>
            <a:r>
              <a:rPr lang="en-IN" smtClean="0"/>
              <a:t>.</a:t>
            </a:r>
          </a:p>
          <a:p>
            <a:r>
              <a:rPr lang="en-IN" smtClean="0"/>
              <a:t>vegetable </a:t>
            </a:r>
            <a:r>
              <a:rPr lang="en-IN"/>
              <a:t>oil, soya oil, </a:t>
            </a:r>
            <a:r>
              <a:rPr lang="en-IN" err="1"/>
              <a:t>palmolein</a:t>
            </a:r>
            <a:r>
              <a:rPr lang="en-IN"/>
              <a:t> oil etc. and </a:t>
            </a:r>
            <a:r>
              <a:rPr lang="en-IN" err="1"/>
              <a:t>paraxylene</a:t>
            </a:r>
            <a:r>
              <a:rPr lang="en-IN"/>
              <a:t> and other </a:t>
            </a:r>
            <a:r>
              <a:rPr lang="en-IN" smtClean="0"/>
              <a:t>chemicals.</a:t>
            </a:r>
            <a:endParaRPr lang="en-IN"/>
          </a:p>
          <a:p>
            <a:endParaRPr lang="en-GB" smtClean="0"/>
          </a:p>
        </p:txBody>
      </p:sp>
      <p:pic>
        <p:nvPicPr>
          <p:cNvPr id="7" name="Picture 6"/>
          <p:cNvPicPr>
            <a:picLocks noChangeAspect="1"/>
          </p:cNvPicPr>
          <p:nvPr/>
        </p:nvPicPr>
        <p:blipFill>
          <a:blip r:embed="rId2"/>
          <a:stretch>
            <a:fillRect/>
          </a:stretch>
        </p:blipFill>
        <p:spPr>
          <a:xfrm>
            <a:off x="5382905" y="941023"/>
            <a:ext cx="6809095" cy="3821090"/>
          </a:xfrm>
          <a:prstGeom prst="rect">
            <a:avLst/>
          </a:prstGeom>
        </p:spPr>
      </p:pic>
    </p:spTree>
    <p:extLst>
      <p:ext uri="{BB962C8B-B14F-4D97-AF65-F5344CB8AC3E}">
        <p14:creationId xmlns:p14="http://schemas.microsoft.com/office/powerpoint/2010/main" val="2851990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22737" y="271252"/>
            <a:ext cx="2920543" cy="461665"/>
          </a:xfrm>
          <a:prstGeom prst="rect">
            <a:avLst/>
          </a:prstGeom>
          <a:noFill/>
        </p:spPr>
        <p:txBody>
          <a:bodyPr wrap="none" rtlCol="0">
            <a:spAutoFit/>
          </a:bodyPr>
          <a:lstStyle/>
          <a:p>
            <a:pPr marL="342900" indent="-342900">
              <a:buFont typeface="Wingdings" panose="05000000000000000000" pitchFamily="2" charset="2"/>
              <a:buChar char="q"/>
            </a:pPr>
            <a:r>
              <a:rPr lang="en-GB" sz="2400" b="1" smtClean="0"/>
              <a:t>Upcoming Projects</a:t>
            </a:r>
            <a:endParaRPr lang="en-IN" sz="2400" b="1"/>
          </a:p>
        </p:txBody>
      </p:sp>
      <p:sp>
        <p:nvSpPr>
          <p:cNvPr id="3" name="TextBox 2"/>
          <p:cNvSpPr txBox="1"/>
          <p:nvPr/>
        </p:nvSpPr>
        <p:spPr>
          <a:xfrm>
            <a:off x="409910" y="974108"/>
            <a:ext cx="6688819" cy="4247317"/>
          </a:xfrm>
          <a:prstGeom prst="rect">
            <a:avLst/>
          </a:prstGeom>
          <a:noFill/>
        </p:spPr>
        <p:txBody>
          <a:bodyPr wrap="none" rtlCol="0">
            <a:spAutoFit/>
          </a:bodyPr>
          <a:lstStyle/>
          <a:p>
            <a:pPr marL="285750" indent="-285750">
              <a:buFont typeface="Courier New" panose="02070309020205020404" pitchFamily="49" charset="0"/>
              <a:buChar char="o"/>
            </a:pPr>
            <a:r>
              <a:rPr lang="en-GB" b="1" u="sng" smtClean="0"/>
              <a:t>Water </a:t>
            </a:r>
            <a:r>
              <a:rPr lang="en-GB" b="1" u="sng" err="1" smtClean="0"/>
              <a:t>Suppy</a:t>
            </a:r>
            <a:r>
              <a:rPr lang="en-GB" b="1" u="sng" smtClean="0"/>
              <a:t> For Strengthening and Rehabilitation (State project)</a:t>
            </a:r>
          </a:p>
          <a:p>
            <a:endParaRPr lang="en-GB" b="1" u="sng"/>
          </a:p>
          <a:p>
            <a:r>
              <a:rPr lang="en-GB" smtClean="0"/>
              <a:t>Project Name:                     </a:t>
            </a:r>
            <a:r>
              <a:rPr lang="en-GB" smtClean="0"/>
              <a:t>Chambal </a:t>
            </a:r>
            <a:r>
              <a:rPr lang="en-GB" err="1" smtClean="0"/>
              <a:t>Bhilwara</a:t>
            </a:r>
            <a:r>
              <a:rPr lang="en-GB" smtClean="0"/>
              <a:t> project</a:t>
            </a:r>
            <a:endParaRPr lang="en-GB" smtClean="0"/>
          </a:p>
          <a:p>
            <a:r>
              <a:rPr lang="en-GB" smtClean="0"/>
              <a:t>Sector:                                  Water &amp; Waste</a:t>
            </a:r>
          </a:p>
          <a:p>
            <a:r>
              <a:rPr lang="en-GB" smtClean="0"/>
              <a:t>State:                                    Rajasthan</a:t>
            </a:r>
          </a:p>
          <a:p>
            <a:r>
              <a:rPr lang="en-GB" smtClean="0"/>
              <a:t>Sub sectors:                         Water treatment Plants</a:t>
            </a:r>
          </a:p>
          <a:p>
            <a:r>
              <a:rPr lang="en-GB" smtClean="0"/>
              <a:t>Project Date:                        01 Jul 2023</a:t>
            </a:r>
          </a:p>
          <a:p>
            <a:r>
              <a:rPr lang="en-GB" smtClean="0"/>
              <a:t>Completion Date:                15 Jun 2025</a:t>
            </a:r>
          </a:p>
          <a:p>
            <a:r>
              <a:rPr lang="en-GB" smtClean="0"/>
              <a:t>Ministry:                                Department of Drinking water</a:t>
            </a:r>
          </a:p>
          <a:p>
            <a:r>
              <a:rPr lang="en-GB"/>
              <a:t> </a:t>
            </a:r>
            <a:r>
              <a:rPr lang="en-GB" smtClean="0"/>
              <a:t>                                               and Sanitation</a:t>
            </a:r>
          </a:p>
          <a:p>
            <a:r>
              <a:rPr lang="en-GB" smtClean="0"/>
              <a:t>Project Capacity:                  34.28 </a:t>
            </a:r>
            <a:r>
              <a:rPr lang="en-GB" err="1" smtClean="0"/>
              <a:t>mld</a:t>
            </a:r>
            <a:r>
              <a:rPr lang="en-GB" smtClean="0"/>
              <a:t>(</a:t>
            </a:r>
            <a:r>
              <a:rPr lang="en-IN" err="1"/>
              <a:t>megaliters</a:t>
            </a:r>
            <a:r>
              <a:rPr lang="en-IN"/>
              <a:t> per </a:t>
            </a:r>
            <a:r>
              <a:rPr lang="en-IN" smtClean="0"/>
              <a:t>day)</a:t>
            </a:r>
          </a:p>
          <a:p>
            <a:r>
              <a:rPr lang="en-IN" smtClean="0"/>
              <a:t>Sub con:                                 GVPR Engineers Limited</a:t>
            </a:r>
            <a:r>
              <a:rPr lang="en-GB" smtClean="0"/>
              <a:t>  </a:t>
            </a:r>
          </a:p>
          <a:p>
            <a:r>
              <a:rPr lang="en-GB" smtClean="0"/>
              <a:t>Project Scheme:                   </a:t>
            </a:r>
            <a:r>
              <a:rPr lang="en-GB" err="1" smtClean="0"/>
              <a:t>Jal</a:t>
            </a:r>
            <a:r>
              <a:rPr lang="en-GB" smtClean="0"/>
              <a:t> </a:t>
            </a:r>
            <a:r>
              <a:rPr lang="en-GB" err="1" smtClean="0"/>
              <a:t>Jeevan</a:t>
            </a:r>
            <a:r>
              <a:rPr lang="en-GB" smtClean="0"/>
              <a:t> Mission</a:t>
            </a:r>
          </a:p>
          <a:p>
            <a:r>
              <a:rPr lang="en-GB" smtClean="0"/>
              <a:t>Land Area:                            195000 square meter</a:t>
            </a:r>
          </a:p>
          <a:p>
            <a:r>
              <a:rPr lang="en-GB" smtClean="0"/>
              <a:t>Ticket Size:                            1082.07 </a:t>
            </a:r>
            <a:r>
              <a:rPr lang="en-GB" err="1" smtClean="0"/>
              <a:t>inr</a:t>
            </a:r>
            <a:r>
              <a:rPr lang="en-GB" smtClean="0"/>
              <a:t> </a:t>
            </a:r>
            <a:r>
              <a:rPr lang="en-GB" err="1" smtClean="0"/>
              <a:t>Crores</a:t>
            </a:r>
            <a:r>
              <a:rPr lang="en-GB" smtClean="0"/>
              <a:t>   </a:t>
            </a:r>
          </a:p>
        </p:txBody>
      </p:sp>
      <p:pic>
        <p:nvPicPr>
          <p:cNvPr id="4" name="Picture 3"/>
          <p:cNvPicPr>
            <a:picLocks noChangeAspect="1"/>
          </p:cNvPicPr>
          <p:nvPr/>
        </p:nvPicPr>
        <p:blipFill>
          <a:blip r:embed="rId2"/>
          <a:stretch>
            <a:fillRect/>
          </a:stretch>
        </p:blipFill>
        <p:spPr>
          <a:xfrm>
            <a:off x="6216368" y="1359118"/>
            <a:ext cx="6113172" cy="3477295"/>
          </a:xfrm>
          <a:prstGeom prst="rect">
            <a:avLst/>
          </a:prstGeom>
        </p:spPr>
      </p:pic>
    </p:spTree>
    <p:extLst>
      <p:ext uri="{BB962C8B-B14F-4D97-AF65-F5344CB8AC3E}">
        <p14:creationId xmlns:p14="http://schemas.microsoft.com/office/powerpoint/2010/main" val="330686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0" y="0"/>
            <a:ext cx="12192000" cy="6858000"/>
          </a:xfrm>
        </p:spPr>
        <p:txBody>
          <a:bodyPr/>
          <a:lstStyle/>
          <a:p>
            <a:r>
              <a:rPr lang="en-GB"/>
              <a:t>The Chambal River flows primarily through the states of Rajasthan, Madhya Pradesh, and Uttar Pradesh in northern India. The Chambal </a:t>
            </a:r>
            <a:r>
              <a:rPr lang="en-GB" err="1"/>
              <a:t>Bhilwara</a:t>
            </a:r>
            <a:r>
              <a:rPr lang="en-GB"/>
              <a:t> project focuses on utilizing the water resources of the Chambal River basin, particularly in the </a:t>
            </a:r>
            <a:r>
              <a:rPr lang="en-GB" err="1"/>
              <a:t>Bhilwara</a:t>
            </a:r>
            <a:r>
              <a:rPr lang="en-GB"/>
              <a:t> district of Rajasthan</a:t>
            </a:r>
            <a:r>
              <a:rPr lang="en-GB" smtClean="0"/>
              <a:t>.</a:t>
            </a:r>
          </a:p>
          <a:p>
            <a:r>
              <a:rPr lang="en-GB"/>
              <a:t>One of the primary purposes of the Chambal </a:t>
            </a:r>
            <a:r>
              <a:rPr lang="en-GB" err="1"/>
              <a:t>Bhilwara</a:t>
            </a:r>
            <a:r>
              <a:rPr lang="en-GB"/>
              <a:t> project is to create irrigation infrastructure to support agriculture in the region. This involves constructing dams, reservoirs, canals, and lift irrigation systems to facilitate the controlled distribution of water to agricultural lands</a:t>
            </a:r>
            <a:r>
              <a:rPr lang="en-GB" smtClean="0"/>
              <a:t>.</a:t>
            </a:r>
          </a:p>
          <a:p>
            <a:r>
              <a:rPr lang="en-GB"/>
              <a:t>To solve the drinking water problem in </a:t>
            </a:r>
            <a:r>
              <a:rPr lang="en-GB" err="1"/>
              <a:t>Bhilwara</a:t>
            </a:r>
            <a:r>
              <a:rPr lang="en-GB"/>
              <a:t> district, water supply project for </a:t>
            </a:r>
            <a:r>
              <a:rPr lang="en-GB" err="1"/>
              <a:t>Bhilwara</a:t>
            </a:r>
            <a:r>
              <a:rPr lang="en-GB"/>
              <a:t> town, 8 other urban towns &amp; 1688 villages of </a:t>
            </a:r>
            <a:r>
              <a:rPr lang="en-GB" err="1"/>
              <a:t>Bhilwara</a:t>
            </a:r>
            <a:r>
              <a:rPr lang="en-GB"/>
              <a:t> district has been proposed taking Chambal River as a sustainable source of water. Proposed location of source is near </a:t>
            </a:r>
            <a:r>
              <a:rPr lang="en-GB" err="1"/>
              <a:t>Bhainsroadgarh</a:t>
            </a:r>
            <a:r>
              <a:rPr lang="en-GB"/>
              <a:t> on upstream of </a:t>
            </a:r>
            <a:r>
              <a:rPr lang="en-GB" err="1"/>
              <a:t>Jawahar</a:t>
            </a:r>
            <a:r>
              <a:rPr lang="en-GB"/>
              <a:t> </a:t>
            </a:r>
            <a:r>
              <a:rPr lang="en-GB" err="1"/>
              <a:t>Sagar</a:t>
            </a:r>
            <a:r>
              <a:rPr lang="en-GB"/>
              <a:t> Dam. Proposed site of Intake well is about 122Km from </a:t>
            </a:r>
            <a:r>
              <a:rPr lang="en-GB" err="1"/>
              <a:t>Bhilwara</a:t>
            </a:r>
            <a:r>
              <a:rPr lang="en-GB"/>
              <a:t> </a:t>
            </a:r>
            <a:r>
              <a:rPr lang="en-GB" smtClean="0"/>
              <a:t>town.</a:t>
            </a:r>
            <a:endParaRPr lang="en-GB"/>
          </a:p>
        </p:txBody>
      </p:sp>
    </p:spTree>
    <p:extLst>
      <p:ext uri="{BB962C8B-B14F-4D97-AF65-F5344CB8AC3E}">
        <p14:creationId xmlns:p14="http://schemas.microsoft.com/office/powerpoint/2010/main" val="245208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13645" y="528034"/>
            <a:ext cx="2059282" cy="400110"/>
          </a:xfrm>
          <a:prstGeom prst="rect">
            <a:avLst/>
          </a:prstGeom>
          <a:noFill/>
        </p:spPr>
        <p:txBody>
          <a:bodyPr wrap="none" rtlCol="0">
            <a:spAutoFit/>
          </a:bodyPr>
          <a:lstStyle/>
          <a:p>
            <a:pPr marL="342900" indent="-342900">
              <a:buFont typeface="Courier New" panose="02070309020205020404" pitchFamily="49" charset="0"/>
              <a:buChar char="o"/>
            </a:pPr>
            <a:r>
              <a:rPr lang="en-IN" sz="2000" b="1" smtClean="0"/>
              <a:t>METRO LINE-3</a:t>
            </a:r>
            <a:endParaRPr lang="en-IN" sz="2000"/>
          </a:p>
        </p:txBody>
      </p:sp>
      <p:sp>
        <p:nvSpPr>
          <p:cNvPr id="3" name="TextBox 2"/>
          <p:cNvSpPr txBox="1"/>
          <p:nvPr/>
        </p:nvSpPr>
        <p:spPr>
          <a:xfrm>
            <a:off x="703911" y="1396675"/>
            <a:ext cx="8059899" cy="2862322"/>
          </a:xfrm>
          <a:prstGeom prst="rect">
            <a:avLst/>
          </a:prstGeom>
          <a:noFill/>
        </p:spPr>
        <p:txBody>
          <a:bodyPr wrap="none" rtlCol="0">
            <a:spAutoFit/>
          </a:bodyPr>
          <a:lstStyle/>
          <a:p>
            <a:r>
              <a:rPr lang="en-GB" smtClean="0"/>
              <a:t>Project Name:                  </a:t>
            </a:r>
            <a:r>
              <a:rPr lang="en-IN"/>
              <a:t>PUNE METRO LINE-3 </a:t>
            </a:r>
            <a:r>
              <a:rPr lang="en-IN" err="1"/>
              <a:t>Hinjawadi</a:t>
            </a:r>
            <a:r>
              <a:rPr lang="en-IN"/>
              <a:t> </a:t>
            </a:r>
            <a:r>
              <a:rPr lang="en-IN" smtClean="0"/>
              <a:t>– </a:t>
            </a:r>
            <a:r>
              <a:rPr lang="en-IN" err="1" smtClean="0"/>
              <a:t>Shivajinagar</a:t>
            </a:r>
            <a:r>
              <a:rPr lang="en-IN" smtClean="0"/>
              <a:t>(</a:t>
            </a:r>
            <a:r>
              <a:rPr lang="en-IN" err="1" smtClean="0"/>
              <a:t>Puneri</a:t>
            </a:r>
            <a:r>
              <a:rPr lang="en-IN" smtClean="0"/>
              <a:t> Metro)</a:t>
            </a:r>
          </a:p>
          <a:p>
            <a:r>
              <a:rPr lang="en-GB" smtClean="0"/>
              <a:t>Sector:                               Urban Public transport</a:t>
            </a:r>
          </a:p>
          <a:p>
            <a:r>
              <a:rPr lang="en-GB" smtClean="0"/>
              <a:t>State:                                 Maharashtra</a:t>
            </a:r>
          </a:p>
          <a:p>
            <a:r>
              <a:rPr lang="en-GB" smtClean="0"/>
              <a:t>Project Date:                    21 Sep 2019</a:t>
            </a:r>
          </a:p>
          <a:p>
            <a:r>
              <a:rPr lang="en-GB" smtClean="0"/>
              <a:t>Completion Date:            25 Mar 2026</a:t>
            </a:r>
          </a:p>
          <a:p>
            <a:r>
              <a:rPr lang="en-GB" smtClean="0"/>
              <a:t>Project Capacity:             23.2 Km</a:t>
            </a:r>
          </a:p>
          <a:p>
            <a:r>
              <a:rPr lang="en-GB" smtClean="0"/>
              <a:t>Land Area:                        27.84 hectares</a:t>
            </a:r>
          </a:p>
          <a:p>
            <a:r>
              <a:rPr lang="en-GB" smtClean="0"/>
              <a:t>Ticket Size:                        8313 </a:t>
            </a:r>
            <a:r>
              <a:rPr lang="en-GB" err="1" smtClean="0"/>
              <a:t>inr</a:t>
            </a:r>
            <a:r>
              <a:rPr lang="en-GB" smtClean="0"/>
              <a:t> </a:t>
            </a:r>
            <a:r>
              <a:rPr lang="en-GB" err="1" smtClean="0"/>
              <a:t>Crores</a:t>
            </a:r>
            <a:endParaRPr lang="en-GB" smtClean="0"/>
          </a:p>
          <a:p>
            <a:r>
              <a:rPr lang="en-GB" smtClean="0"/>
              <a:t>Developed by:                  </a:t>
            </a:r>
            <a:r>
              <a:rPr lang="en-IN"/>
              <a:t>Pune Metropolitan Region </a:t>
            </a:r>
            <a:endParaRPr lang="en-IN" smtClean="0"/>
          </a:p>
          <a:p>
            <a:r>
              <a:rPr lang="en-IN"/>
              <a:t> </a:t>
            </a:r>
            <a:r>
              <a:rPr lang="en-IN" smtClean="0"/>
              <a:t>                                          Development </a:t>
            </a:r>
            <a:r>
              <a:rPr lang="en-IN"/>
              <a:t>Authority (PMRDA)</a:t>
            </a:r>
          </a:p>
        </p:txBody>
      </p:sp>
      <p:pic>
        <p:nvPicPr>
          <p:cNvPr id="4" name="Picture 3"/>
          <p:cNvPicPr>
            <a:picLocks noChangeAspect="1"/>
          </p:cNvPicPr>
          <p:nvPr/>
        </p:nvPicPr>
        <p:blipFill>
          <a:blip r:embed="rId2"/>
          <a:stretch>
            <a:fillRect/>
          </a:stretch>
        </p:blipFill>
        <p:spPr>
          <a:xfrm>
            <a:off x="6507595" y="2004694"/>
            <a:ext cx="5684405" cy="4212185"/>
          </a:xfrm>
          <a:prstGeom prst="rect">
            <a:avLst/>
          </a:prstGeom>
        </p:spPr>
      </p:pic>
    </p:spTree>
    <p:extLst>
      <p:ext uri="{BB962C8B-B14F-4D97-AF65-F5344CB8AC3E}">
        <p14:creationId xmlns:p14="http://schemas.microsoft.com/office/powerpoint/2010/main" val="3690102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r>
              <a:rPr lang="en-GB" sz="2400"/>
              <a:t>23.3 km Pune Metro Line-3 will connect </a:t>
            </a:r>
            <a:r>
              <a:rPr lang="en-GB" sz="2400" err="1"/>
              <a:t>Hinjewadi</a:t>
            </a:r>
            <a:r>
              <a:rPr lang="en-GB" sz="2400"/>
              <a:t> with </a:t>
            </a:r>
            <a:r>
              <a:rPr lang="en-GB" sz="2400" err="1"/>
              <a:t>Shivajinagar’s</a:t>
            </a:r>
            <a:r>
              <a:rPr lang="en-GB" sz="2400"/>
              <a:t> Civil Court through 23 elevated stations by a Special Purpose Vehicle named Pune IT City Metro Rail Limited</a:t>
            </a:r>
            <a:r>
              <a:rPr lang="en-GB" sz="2400" smtClean="0"/>
              <a:t>.</a:t>
            </a:r>
          </a:p>
          <a:p>
            <a:r>
              <a:rPr lang="en-GB" sz="2400"/>
              <a:t>T</a:t>
            </a:r>
            <a:r>
              <a:rPr lang="en-GB" sz="2400" smtClean="0"/>
              <a:t>his </a:t>
            </a:r>
            <a:r>
              <a:rPr lang="en-GB" sz="2400"/>
              <a:t>line was approved by </a:t>
            </a:r>
            <a:r>
              <a:rPr lang="en-GB" sz="2400" err="1"/>
              <a:t>Mahrashtra’s</a:t>
            </a:r>
            <a:r>
              <a:rPr lang="en-GB" sz="2400"/>
              <a:t> state government on February 9 2018 for implementation on the public-private partnership (PPP) model on design, build, finance, operate and transfer (DBFOT) basis with a budget of </a:t>
            </a:r>
            <a:r>
              <a:rPr lang="en-GB" sz="2400" err="1"/>
              <a:t>Rs</a:t>
            </a:r>
            <a:r>
              <a:rPr lang="en-GB" sz="2400"/>
              <a:t> 8,100 </a:t>
            </a:r>
            <a:r>
              <a:rPr lang="en-GB" sz="2400" err="1"/>
              <a:t>crore</a:t>
            </a:r>
            <a:r>
              <a:rPr lang="en-GB" sz="2400" smtClean="0"/>
              <a:t>.</a:t>
            </a:r>
          </a:p>
          <a:p>
            <a:r>
              <a:rPr lang="en-GB" sz="2400"/>
              <a:t>The Government of India on March 7, 2018 granted in-principle approval for providing 20% Viability Gap Funding (VGF). Contribution of Maharashtra State Government’s VGF amount was approved </a:t>
            </a:r>
            <a:r>
              <a:rPr lang="en-GB" sz="2400" smtClean="0"/>
              <a:t>in </a:t>
            </a:r>
            <a:r>
              <a:rPr lang="en-GB" sz="2400"/>
              <a:t>the form of land transfer from various state agencies </a:t>
            </a:r>
            <a:endParaRPr lang="en-GB" sz="2400" smtClean="0"/>
          </a:p>
          <a:p>
            <a:r>
              <a:rPr lang="en-GB" sz="2400" smtClean="0"/>
              <a:t> It includes </a:t>
            </a:r>
            <a:r>
              <a:rPr lang="en-GB" sz="2400"/>
              <a:t>a wide range of specialized equipment and tools to carry out various tasks involved in building the metro infrastructure. </a:t>
            </a:r>
            <a:r>
              <a:rPr lang="en-GB" sz="2400" smtClean="0"/>
              <a:t>a </a:t>
            </a:r>
            <a:r>
              <a:rPr lang="en-GB" sz="2400"/>
              <a:t>general overview of the machinery commonly </a:t>
            </a:r>
            <a:r>
              <a:rPr lang="en-GB" sz="2400" smtClean="0"/>
              <a:t>used</a:t>
            </a:r>
          </a:p>
          <a:p>
            <a:r>
              <a:rPr lang="en-IN" sz="2400" b="1"/>
              <a:t>Tunnel Boring </a:t>
            </a:r>
            <a:r>
              <a:rPr lang="en-IN" sz="2400" b="1" smtClean="0"/>
              <a:t>Machines</a:t>
            </a:r>
          </a:p>
          <a:p>
            <a:r>
              <a:rPr lang="en-IN" sz="2400" b="1"/>
              <a:t>Excavators and </a:t>
            </a:r>
            <a:r>
              <a:rPr lang="en-IN" sz="2400" b="1" smtClean="0"/>
              <a:t>Loaders</a:t>
            </a:r>
          </a:p>
          <a:p>
            <a:r>
              <a:rPr lang="en-GB" sz="2400" b="1"/>
              <a:t>Concrete Mixers and Pump </a:t>
            </a:r>
            <a:r>
              <a:rPr lang="en-GB" sz="2400" b="1" smtClean="0"/>
              <a:t>Trucks</a:t>
            </a:r>
          </a:p>
          <a:p>
            <a:r>
              <a:rPr lang="en-IN" sz="2400" b="1" smtClean="0"/>
              <a:t>Cranes</a:t>
            </a:r>
          </a:p>
          <a:p>
            <a:r>
              <a:rPr lang="en-IN" sz="2400" b="1"/>
              <a:t>Piling </a:t>
            </a:r>
            <a:r>
              <a:rPr lang="en-IN" sz="2400" b="1" smtClean="0"/>
              <a:t>Rigs</a:t>
            </a:r>
          </a:p>
          <a:p>
            <a:r>
              <a:rPr lang="en-IN" sz="2400" b="1"/>
              <a:t>Utility Vehicles and </a:t>
            </a:r>
            <a:r>
              <a:rPr lang="en-IN" sz="2400" b="1" smtClean="0"/>
              <a:t>Trucks</a:t>
            </a:r>
          </a:p>
          <a:p>
            <a:pPr marL="0" indent="0">
              <a:buNone/>
            </a:pPr>
            <a:endParaRPr lang="en-IN" sz="2400"/>
          </a:p>
        </p:txBody>
      </p:sp>
    </p:spTree>
    <p:extLst>
      <p:ext uri="{BB962C8B-B14F-4D97-AF65-F5344CB8AC3E}">
        <p14:creationId xmlns:p14="http://schemas.microsoft.com/office/powerpoint/2010/main" val="403075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890197" y="1836934"/>
            <a:ext cx="5301803" cy="3642535"/>
          </a:xfrm>
          <a:prstGeom prst="rect">
            <a:avLst/>
          </a:prstGeom>
        </p:spPr>
      </p:pic>
      <p:sp>
        <p:nvSpPr>
          <p:cNvPr id="3" name="TextBox 2"/>
          <p:cNvSpPr txBox="1"/>
          <p:nvPr/>
        </p:nvSpPr>
        <p:spPr>
          <a:xfrm>
            <a:off x="1275008" y="489397"/>
            <a:ext cx="4728795"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u="sng" err="1" smtClean="0"/>
              <a:t>Ambikapur</a:t>
            </a:r>
            <a:r>
              <a:rPr lang="en-GB" sz="2000" b="1" u="sng" smtClean="0"/>
              <a:t> Railway Track(State project)</a:t>
            </a:r>
            <a:endParaRPr lang="en-IN" sz="2000" b="1" u="sng"/>
          </a:p>
        </p:txBody>
      </p:sp>
      <p:sp>
        <p:nvSpPr>
          <p:cNvPr id="4" name="TextBox 3"/>
          <p:cNvSpPr txBox="1"/>
          <p:nvPr/>
        </p:nvSpPr>
        <p:spPr>
          <a:xfrm>
            <a:off x="347728" y="1370299"/>
            <a:ext cx="10081093" cy="5909310"/>
          </a:xfrm>
          <a:prstGeom prst="rect">
            <a:avLst/>
          </a:prstGeom>
          <a:noFill/>
        </p:spPr>
        <p:txBody>
          <a:bodyPr wrap="none" rtlCol="0">
            <a:spAutoFit/>
          </a:bodyPr>
          <a:lstStyle/>
          <a:p>
            <a:r>
              <a:rPr lang="en-GB" smtClean="0"/>
              <a:t>Project name:                      DOUBLING </a:t>
            </a:r>
            <a:r>
              <a:rPr lang="en-GB"/>
              <a:t>OF BORIDAND - AMBIKAPUR ( SURAJPUR</a:t>
            </a:r>
            <a:r>
              <a:rPr lang="en-GB" smtClean="0"/>
              <a:t>)</a:t>
            </a:r>
          </a:p>
          <a:p>
            <a:r>
              <a:rPr lang="en-GB" smtClean="0"/>
              <a:t>Sector:                                  Railways</a:t>
            </a:r>
          </a:p>
          <a:p>
            <a:r>
              <a:rPr lang="en-GB" smtClean="0"/>
              <a:t>State:                                    Chhattisgarh</a:t>
            </a:r>
          </a:p>
          <a:p>
            <a:r>
              <a:rPr lang="en-GB" smtClean="0"/>
              <a:t>Project Start Date:              05 Apr 2022</a:t>
            </a:r>
          </a:p>
          <a:p>
            <a:r>
              <a:rPr lang="en-GB" smtClean="0"/>
              <a:t>Completion Date:               30 Mar 2026</a:t>
            </a:r>
          </a:p>
          <a:p>
            <a:r>
              <a:rPr lang="en-GB" smtClean="0"/>
              <a:t>Ministry:                               Ministry of Railways</a:t>
            </a:r>
          </a:p>
          <a:p>
            <a:r>
              <a:rPr lang="en-GB" smtClean="0"/>
              <a:t>Track/Section length:         118.81 Km</a:t>
            </a:r>
          </a:p>
          <a:p>
            <a:r>
              <a:rPr lang="en-GB" smtClean="0"/>
              <a:t>Land area:                            6.5 hectares</a:t>
            </a:r>
          </a:p>
          <a:p>
            <a:r>
              <a:rPr lang="en-GB" smtClean="0"/>
              <a:t>Ticket Size:                           775.47 </a:t>
            </a:r>
            <a:r>
              <a:rPr lang="en-GB" err="1" smtClean="0"/>
              <a:t>inr</a:t>
            </a:r>
            <a:r>
              <a:rPr lang="en-GB" smtClean="0"/>
              <a:t> </a:t>
            </a:r>
            <a:r>
              <a:rPr lang="en-GB" err="1" smtClean="0"/>
              <a:t>Crores</a:t>
            </a:r>
            <a:endParaRPr lang="en-GB" smtClean="0"/>
          </a:p>
          <a:p>
            <a:endParaRPr lang="en-GB" smtClean="0"/>
          </a:p>
          <a:p>
            <a:r>
              <a:rPr lang="en-IN"/>
              <a:t>This project in Railway Track sub-sector involves Doubling</a:t>
            </a:r>
            <a:r>
              <a:rPr lang="en-IN" smtClean="0"/>
              <a:t>/</a:t>
            </a:r>
          </a:p>
          <a:p>
            <a:r>
              <a:rPr lang="en-IN" smtClean="0"/>
              <a:t>Electrification/Maintenance </a:t>
            </a:r>
            <a:r>
              <a:rPr lang="en-IN"/>
              <a:t>of Existing </a:t>
            </a:r>
            <a:r>
              <a:rPr lang="en-IN" smtClean="0"/>
              <a:t>Track.</a:t>
            </a:r>
          </a:p>
          <a:p>
            <a:r>
              <a:rPr lang="en-IN"/>
              <a:t> </a:t>
            </a:r>
          </a:p>
          <a:p>
            <a:r>
              <a:rPr lang="en-IN"/>
              <a:t>By doubling traffic capacity will increase </a:t>
            </a:r>
            <a:r>
              <a:rPr lang="en-IN" err="1"/>
              <a:t>alongwith</a:t>
            </a:r>
            <a:r>
              <a:rPr lang="en-IN"/>
              <a:t> </a:t>
            </a:r>
            <a:r>
              <a:rPr lang="en-IN" err="1" smtClean="0"/>
              <a:t>upgradation</a:t>
            </a:r>
            <a:endParaRPr lang="en-IN" smtClean="0"/>
          </a:p>
          <a:p>
            <a:r>
              <a:rPr lang="en-IN" smtClean="0"/>
              <a:t>of </a:t>
            </a:r>
            <a:r>
              <a:rPr lang="en-IN"/>
              <a:t>social </a:t>
            </a:r>
            <a:r>
              <a:rPr lang="en-IN" err="1"/>
              <a:t>activties</a:t>
            </a:r>
            <a:r>
              <a:rPr lang="en-IN"/>
              <a:t> of </a:t>
            </a:r>
            <a:r>
              <a:rPr lang="en-IN" err="1"/>
              <a:t>area.The</a:t>
            </a:r>
            <a:r>
              <a:rPr lang="en-IN"/>
              <a:t> loading and transportation of </a:t>
            </a:r>
            <a:r>
              <a:rPr lang="en-IN" smtClean="0"/>
              <a:t>coal</a:t>
            </a:r>
          </a:p>
          <a:p>
            <a:r>
              <a:rPr lang="en-IN" smtClean="0"/>
              <a:t>for </a:t>
            </a:r>
            <a:r>
              <a:rPr lang="en-IN"/>
              <a:t>power plants will </a:t>
            </a:r>
            <a:r>
              <a:rPr lang="en-IN" smtClean="0"/>
              <a:t>increase.</a:t>
            </a:r>
          </a:p>
          <a:p>
            <a:r>
              <a:rPr lang="en-GB" smtClean="0"/>
              <a:t>Improved </a:t>
            </a:r>
            <a:r>
              <a:rPr lang="en-GB"/>
              <a:t>rail connectivity can stimulate economic growth by </a:t>
            </a:r>
            <a:endParaRPr lang="en-GB" smtClean="0"/>
          </a:p>
          <a:p>
            <a:r>
              <a:rPr lang="en-GB" smtClean="0"/>
              <a:t>facilitating </a:t>
            </a:r>
            <a:r>
              <a:rPr lang="en-GB"/>
              <a:t>the movement of goods and people. It can attract </a:t>
            </a:r>
            <a:endParaRPr lang="en-GB" smtClean="0"/>
          </a:p>
          <a:p>
            <a:r>
              <a:rPr lang="en-GB" smtClean="0"/>
              <a:t>investment</a:t>
            </a:r>
            <a:r>
              <a:rPr lang="en-GB"/>
              <a:t>, promote trade, and create employment opportunities in the region served by the railway </a:t>
            </a:r>
            <a:r>
              <a:rPr lang="en-GB" smtClean="0"/>
              <a:t>line.</a:t>
            </a:r>
            <a:endParaRPr lang="en-IN"/>
          </a:p>
          <a:p>
            <a:endParaRPr lang="en-IN"/>
          </a:p>
          <a:p>
            <a:endParaRPr lang="en-IN"/>
          </a:p>
        </p:txBody>
      </p:sp>
    </p:spTree>
    <p:extLst>
      <p:ext uri="{BB962C8B-B14F-4D97-AF65-F5344CB8AC3E}">
        <p14:creationId xmlns:p14="http://schemas.microsoft.com/office/powerpoint/2010/main" val="1251858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6219" y="502275"/>
            <a:ext cx="2008883"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smtClean="0"/>
              <a:t>Metro Project</a:t>
            </a:r>
            <a:endParaRPr lang="en-IN" sz="2000" b="1"/>
          </a:p>
        </p:txBody>
      </p:sp>
      <p:sp>
        <p:nvSpPr>
          <p:cNvPr id="3" name="TextBox 2"/>
          <p:cNvSpPr txBox="1"/>
          <p:nvPr/>
        </p:nvSpPr>
        <p:spPr>
          <a:xfrm>
            <a:off x="540912" y="1120461"/>
            <a:ext cx="4736040" cy="2031325"/>
          </a:xfrm>
          <a:prstGeom prst="rect">
            <a:avLst/>
          </a:prstGeom>
          <a:noFill/>
        </p:spPr>
        <p:txBody>
          <a:bodyPr wrap="none" rtlCol="0">
            <a:spAutoFit/>
          </a:bodyPr>
          <a:lstStyle/>
          <a:p>
            <a:r>
              <a:rPr lang="en-GB" smtClean="0"/>
              <a:t>Project Name:                </a:t>
            </a:r>
            <a:r>
              <a:rPr lang="en-IN" err="1"/>
              <a:t>Nashik</a:t>
            </a:r>
            <a:r>
              <a:rPr lang="en-IN"/>
              <a:t> </a:t>
            </a:r>
            <a:r>
              <a:rPr lang="en-IN" err="1"/>
              <a:t>MetroNeo</a:t>
            </a:r>
            <a:r>
              <a:rPr lang="en-IN"/>
              <a:t> </a:t>
            </a:r>
            <a:r>
              <a:rPr lang="en-IN" smtClean="0"/>
              <a:t>Project</a:t>
            </a:r>
          </a:p>
          <a:p>
            <a:r>
              <a:rPr lang="en-GB" smtClean="0"/>
              <a:t>Sector:                             Urban Public Transport</a:t>
            </a:r>
          </a:p>
          <a:p>
            <a:r>
              <a:rPr lang="en-GB" smtClean="0"/>
              <a:t>State:                               Maharashtra</a:t>
            </a:r>
          </a:p>
          <a:p>
            <a:r>
              <a:rPr lang="en-GB" smtClean="0"/>
              <a:t>Project Date:                  01 Jan 2022</a:t>
            </a:r>
          </a:p>
          <a:p>
            <a:r>
              <a:rPr lang="en-GB" smtClean="0"/>
              <a:t>Completion Date:          Dec 2027</a:t>
            </a:r>
          </a:p>
          <a:p>
            <a:r>
              <a:rPr lang="en-GB" smtClean="0"/>
              <a:t>Project Capacity:           33.0 Km</a:t>
            </a:r>
          </a:p>
          <a:p>
            <a:r>
              <a:rPr lang="en-GB" smtClean="0"/>
              <a:t>Ticket Size:                      2092.22 </a:t>
            </a:r>
            <a:r>
              <a:rPr lang="en-GB" err="1" smtClean="0"/>
              <a:t>inr</a:t>
            </a:r>
            <a:r>
              <a:rPr lang="en-GB" smtClean="0"/>
              <a:t> </a:t>
            </a:r>
            <a:r>
              <a:rPr lang="en-GB" err="1" smtClean="0"/>
              <a:t>Crores</a:t>
            </a:r>
            <a:endParaRPr lang="en-IN"/>
          </a:p>
        </p:txBody>
      </p:sp>
      <p:sp>
        <p:nvSpPr>
          <p:cNvPr id="6" name="Content Placeholder 5"/>
          <p:cNvSpPr>
            <a:spLocks noGrp="1"/>
          </p:cNvSpPr>
          <p:nvPr>
            <p:ph idx="1"/>
          </p:nvPr>
        </p:nvSpPr>
        <p:spPr>
          <a:xfrm>
            <a:off x="-1" y="3628305"/>
            <a:ext cx="12192001" cy="3229695"/>
          </a:xfrm>
        </p:spPr>
        <p:txBody>
          <a:bodyPr>
            <a:normAutofit fontScale="92500" lnSpcReduction="10000"/>
          </a:bodyPr>
          <a:lstStyle/>
          <a:p>
            <a:r>
              <a:rPr lang="en-GB" sz="2200"/>
              <a:t>Metro Neo is an innovative transport system, which will be implemented for the first time in India in Nasik by </a:t>
            </a:r>
            <a:r>
              <a:rPr lang="en-GB" sz="2200" err="1"/>
              <a:t>Maha</a:t>
            </a:r>
            <a:r>
              <a:rPr lang="en-GB" sz="2200"/>
              <a:t> Metro. The detailed project report (DPR), prepared by </a:t>
            </a:r>
            <a:r>
              <a:rPr lang="en-GB" sz="2200" err="1"/>
              <a:t>Maha</a:t>
            </a:r>
            <a:r>
              <a:rPr lang="en-GB" sz="2200"/>
              <a:t> </a:t>
            </a:r>
            <a:r>
              <a:rPr lang="en-GB" sz="2200" smtClean="0"/>
              <a:t>Metro</a:t>
            </a:r>
          </a:p>
          <a:p>
            <a:r>
              <a:rPr lang="en-GB" sz="2200"/>
              <a:t>It is an articulated / bi-articulated trolley bus system </a:t>
            </a:r>
            <a:r>
              <a:rPr lang="en-GB" sz="2200" err="1"/>
              <a:t>withoverhead</a:t>
            </a:r>
            <a:r>
              <a:rPr lang="en-GB" sz="2200"/>
              <a:t> electric traction. The buses will be air conditioned with automatic door closing </a:t>
            </a:r>
            <a:r>
              <a:rPr lang="en-GB" sz="2200" err="1"/>
              <a:t>system,level</a:t>
            </a:r>
            <a:r>
              <a:rPr lang="en-GB" sz="2200"/>
              <a:t> </a:t>
            </a:r>
            <a:r>
              <a:rPr lang="en-GB" sz="2200" smtClean="0"/>
              <a:t>boarding.</a:t>
            </a:r>
          </a:p>
          <a:p>
            <a:r>
              <a:rPr lang="en-GB" sz="2200"/>
              <a:t>It is an innovative and pioneering project </a:t>
            </a:r>
            <a:r>
              <a:rPr lang="en-GB" sz="2200" err="1"/>
              <a:t>inIndia</a:t>
            </a:r>
            <a:r>
              <a:rPr lang="en-GB" sz="2200"/>
              <a:t> and will be the first MRTS to run on rubber tyres. Government of India on </a:t>
            </a:r>
            <a:r>
              <a:rPr lang="en-GB" sz="2200" smtClean="0"/>
              <a:t>21.08.2019 constituted </a:t>
            </a:r>
            <a:r>
              <a:rPr lang="en-GB" sz="2200"/>
              <a:t>a committee, under chairmanship of Dr </a:t>
            </a:r>
            <a:r>
              <a:rPr lang="en-GB" sz="2200" err="1"/>
              <a:t>Brijesh</a:t>
            </a:r>
            <a:r>
              <a:rPr lang="en-GB" sz="2200"/>
              <a:t> Dixit, MD of </a:t>
            </a:r>
            <a:r>
              <a:rPr lang="en-GB" sz="2200" err="1"/>
              <a:t>Maha</a:t>
            </a:r>
            <a:r>
              <a:rPr lang="en-GB" sz="2200"/>
              <a:t> Metro, for standardization of detailed specifications for </a:t>
            </a:r>
            <a:r>
              <a:rPr lang="en-GB" sz="2200" err="1"/>
              <a:t>aRubber-Tyred</a:t>
            </a:r>
            <a:r>
              <a:rPr lang="en-GB" sz="2200"/>
              <a:t> Mass Rapid Transportation System with a view to implement </a:t>
            </a:r>
            <a:r>
              <a:rPr lang="en-GB" sz="2200" err="1"/>
              <a:t>itacross</a:t>
            </a:r>
            <a:r>
              <a:rPr lang="en-GB" sz="2200"/>
              <a:t> </a:t>
            </a:r>
            <a:r>
              <a:rPr lang="en-GB" sz="2200" smtClean="0"/>
              <a:t>India.</a:t>
            </a:r>
          </a:p>
          <a:p>
            <a:r>
              <a:rPr lang="en-GB" sz="2400"/>
              <a:t>AC electric coaches (carrying capacity of180/240 passengers) powered by over-head 600-750 V DC power supply will ply in Nasik.</a:t>
            </a:r>
            <a:endParaRPr lang="en-GB" sz="2200" smtClean="0"/>
          </a:p>
          <a:p>
            <a:endParaRPr lang="en-IN"/>
          </a:p>
        </p:txBody>
      </p:sp>
      <p:pic>
        <p:nvPicPr>
          <p:cNvPr id="7" name="Picture 6"/>
          <p:cNvPicPr>
            <a:picLocks noChangeAspect="1"/>
          </p:cNvPicPr>
          <p:nvPr/>
        </p:nvPicPr>
        <p:blipFill>
          <a:blip r:embed="rId2"/>
          <a:stretch>
            <a:fillRect/>
          </a:stretch>
        </p:blipFill>
        <p:spPr>
          <a:xfrm>
            <a:off x="6400800" y="97992"/>
            <a:ext cx="5417484" cy="3530313"/>
          </a:xfrm>
          <a:prstGeom prst="rect">
            <a:avLst/>
          </a:prstGeom>
        </p:spPr>
      </p:pic>
    </p:spTree>
    <p:extLst>
      <p:ext uri="{BB962C8B-B14F-4D97-AF65-F5344CB8AC3E}">
        <p14:creationId xmlns:p14="http://schemas.microsoft.com/office/powerpoint/2010/main" val="2108040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58344" y="888642"/>
            <a:ext cx="184731" cy="369332"/>
          </a:xfrm>
          <a:prstGeom prst="rect">
            <a:avLst/>
          </a:prstGeom>
          <a:noFill/>
        </p:spPr>
        <p:txBody>
          <a:bodyPr wrap="none" rtlCol="0">
            <a:spAutoFit/>
          </a:bodyPr>
          <a:lstStyle/>
          <a:p>
            <a:endParaRPr lang="en-IN"/>
          </a:p>
        </p:txBody>
      </p:sp>
      <p:sp>
        <p:nvSpPr>
          <p:cNvPr id="3" name="TextBox 2"/>
          <p:cNvSpPr txBox="1"/>
          <p:nvPr/>
        </p:nvSpPr>
        <p:spPr>
          <a:xfrm>
            <a:off x="1558344" y="256712"/>
            <a:ext cx="4146328" cy="400110"/>
          </a:xfrm>
          <a:prstGeom prst="rect">
            <a:avLst/>
          </a:prstGeom>
          <a:noFill/>
        </p:spPr>
        <p:txBody>
          <a:bodyPr wrap="none" rtlCol="0">
            <a:spAutoFit/>
          </a:bodyPr>
          <a:lstStyle/>
          <a:p>
            <a:pPr marL="285750" indent="-285750">
              <a:buFont typeface="Courier New" panose="02070309020205020404" pitchFamily="49" charset="0"/>
              <a:buChar char="o"/>
            </a:pPr>
            <a:r>
              <a:rPr lang="en-IN" sz="2000" b="1"/>
              <a:t>Irrigation </a:t>
            </a:r>
            <a:r>
              <a:rPr lang="en-IN" sz="2000" b="1" smtClean="0"/>
              <a:t>Project(National Project)</a:t>
            </a:r>
            <a:endParaRPr lang="en-IN" sz="2000"/>
          </a:p>
        </p:txBody>
      </p:sp>
      <p:sp>
        <p:nvSpPr>
          <p:cNvPr id="4" name="TextBox 3"/>
          <p:cNvSpPr txBox="1"/>
          <p:nvPr/>
        </p:nvSpPr>
        <p:spPr>
          <a:xfrm>
            <a:off x="231820" y="656822"/>
            <a:ext cx="10031721" cy="6463308"/>
          </a:xfrm>
          <a:prstGeom prst="rect">
            <a:avLst/>
          </a:prstGeom>
          <a:noFill/>
        </p:spPr>
        <p:txBody>
          <a:bodyPr wrap="square" rtlCol="0">
            <a:spAutoFit/>
          </a:bodyPr>
          <a:lstStyle/>
          <a:p>
            <a:r>
              <a:rPr lang="en-GB" smtClean="0"/>
              <a:t>Project Name:                 </a:t>
            </a:r>
            <a:r>
              <a:rPr lang="en-IN" err="1" smtClean="0"/>
              <a:t>Polavaram</a:t>
            </a:r>
            <a:r>
              <a:rPr lang="en-IN" smtClean="0"/>
              <a:t> Irrigation</a:t>
            </a:r>
          </a:p>
          <a:p>
            <a:r>
              <a:rPr lang="en-GB" smtClean="0"/>
              <a:t>Sector:                              Water Resources</a:t>
            </a:r>
          </a:p>
          <a:p>
            <a:r>
              <a:rPr lang="en-GB" smtClean="0"/>
              <a:t>Sub Sector:                      Irrigation</a:t>
            </a:r>
          </a:p>
          <a:p>
            <a:r>
              <a:rPr lang="en-GB" smtClean="0"/>
              <a:t>State:                                Andhra Pradesh</a:t>
            </a:r>
          </a:p>
          <a:p>
            <a:r>
              <a:rPr lang="en-GB" smtClean="0"/>
              <a:t>Project Date:                   08 Nov 2004</a:t>
            </a:r>
          </a:p>
          <a:p>
            <a:r>
              <a:rPr lang="en-GB" smtClean="0"/>
              <a:t>Completion Date:           31 Mar 2026</a:t>
            </a:r>
          </a:p>
          <a:p>
            <a:r>
              <a:rPr lang="en-GB" smtClean="0"/>
              <a:t>Ministry:                           Department of water Resources</a:t>
            </a:r>
          </a:p>
          <a:p>
            <a:r>
              <a:rPr lang="en-GB"/>
              <a:t> </a:t>
            </a:r>
            <a:r>
              <a:rPr lang="en-GB" smtClean="0"/>
              <a:t>                                         River Development &amp; GR</a:t>
            </a:r>
          </a:p>
          <a:p>
            <a:r>
              <a:rPr lang="en-GB" smtClean="0"/>
              <a:t>Canal:                                391.14 Km</a:t>
            </a:r>
          </a:p>
          <a:p>
            <a:r>
              <a:rPr lang="en-GB" smtClean="0"/>
              <a:t>Dam:                                 194.6 thousand million cubic </a:t>
            </a:r>
            <a:r>
              <a:rPr lang="en-GB" err="1" smtClean="0"/>
              <a:t>ft</a:t>
            </a:r>
            <a:endParaRPr lang="en-GB" smtClean="0"/>
          </a:p>
          <a:p>
            <a:r>
              <a:rPr lang="en-GB" smtClean="0"/>
              <a:t>Project Scheme:             </a:t>
            </a:r>
            <a:r>
              <a:rPr lang="en-GB" smtClean="0"/>
              <a:t> Godavari </a:t>
            </a:r>
            <a:r>
              <a:rPr lang="en-GB" smtClean="0"/>
              <a:t>Diversion Scheme</a:t>
            </a:r>
          </a:p>
          <a:p>
            <a:r>
              <a:rPr lang="en-GB" smtClean="0"/>
              <a:t>Land Area:                       54248.45 acres</a:t>
            </a:r>
          </a:p>
          <a:p>
            <a:r>
              <a:rPr lang="en-GB" smtClean="0"/>
              <a:t>Ticket Size:                       55548.87 </a:t>
            </a:r>
            <a:r>
              <a:rPr lang="en-GB" err="1" smtClean="0"/>
              <a:t>inr</a:t>
            </a:r>
            <a:r>
              <a:rPr lang="en-GB" smtClean="0"/>
              <a:t> </a:t>
            </a:r>
            <a:r>
              <a:rPr lang="en-GB" err="1" smtClean="0"/>
              <a:t>Crores</a:t>
            </a:r>
            <a:endParaRPr lang="en-GB" smtClean="0"/>
          </a:p>
          <a:p>
            <a:endParaRPr lang="en-IN" smtClean="0"/>
          </a:p>
          <a:p>
            <a:r>
              <a:rPr lang="en-IN" smtClean="0"/>
              <a:t>This </a:t>
            </a:r>
            <a:r>
              <a:rPr lang="en-IN"/>
              <a:t>project under construction across the Godavari River is located in </a:t>
            </a:r>
            <a:r>
              <a:rPr lang="en-IN" smtClean="0"/>
              <a:t>West Godavari </a:t>
            </a:r>
            <a:r>
              <a:rPr lang="en-IN"/>
              <a:t>and East Godavari Districts in Andhra Pradesh state and its </a:t>
            </a:r>
            <a:r>
              <a:rPr lang="en-IN" smtClean="0"/>
              <a:t>reservoir spreads </a:t>
            </a:r>
            <a:r>
              <a:rPr lang="en-IN"/>
              <a:t>in parts of </a:t>
            </a:r>
            <a:r>
              <a:rPr lang="en-IN" err="1"/>
              <a:t>Telangana</a:t>
            </a:r>
            <a:r>
              <a:rPr lang="en-IN"/>
              <a:t>, Chhattisgarh and Odisha States also. It envisaged to create </a:t>
            </a:r>
            <a:r>
              <a:rPr lang="en-IN" smtClean="0"/>
              <a:t>an </a:t>
            </a:r>
            <a:r>
              <a:rPr lang="en-IN"/>
              <a:t>irrigation potential of 7.20 lakh Acres for the up land areas of East Godavari &amp; Visakhapatnam </a:t>
            </a:r>
            <a:r>
              <a:rPr lang="en-IN" smtClean="0"/>
              <a:t>Districts.</a:t>
            </a:r>
          </a:p>
          <a:p>
            <a:r>
              <a:rPr lang="en-GB"/>
              <a:t>The project also includes the construction of a hydropower plant to generate electricity using the water stored in the </a:t>
            </a:r>
            <a:r>
              <a:rPr lang="en-GB" smtClean="0"/>
              <a:t>reservoir. The </a:t>
            </a:r>
            <a:r>
              <a:rPr lang="en-GB"/>
              <a:t>project also envisages generation of 960 MW of hydro power, 23.44 TMC drinking water supply to a population of 28.50 lakh in </a:t>
            </a:r>
            <a:r>
              <a:rPr lang="en-GB" err="1"/>
              <a:t>enroute</a:t>
            </a:r>
            <a:r>
              <a:rPr lang="en-GB"/>
              <a:t> 611 villages and diversion of 80 TMC of water to Krishna </a:t>
            </a:r>
            <a:r>
              <a:rPr lang="en-GB" smtClean="0"/>
              <a:t>River basin.</a:t>
            </a:r>
            <a:endParaRPr lang="en-IN"/>
          </a:p>
          <a:p>
            <a:r>
              <a:rPr lang="en-GB" smtClean="0"/>
              <a:t> </a:t>
            </a:r>
            <a:endParaRPr lang="en-IN"/>
          </a:p>
        </p:txBody>
      </p:sp>
      <p:pic>
        <p:nvPicPr>
          <p:cNvPr id="6" name="Picture 5"/>
          <p:cNvPicPr>
            <a:picLocks noChangeAspect="1"/>
          </p:cNvPicPr>
          <p:nvPr/>
        </p:nvPicPr>
        <p:blipFill>
          <a:blip r:embed="rId2"/>
          <a:stretch>
            <a:fillRect/>
          </a:stretch>
        </p:blipFill>
        <p:spPr>
          <a:xfrm>
            <a:off x="5894457" y="656822"/>
            <a:ext cx="6400574" cy="3755611"/>
          </a:xfrm>
          <a:prstGeom prst="rect">
            <a:avLst/>
          </a:prstGeom>
        </p:spPr>
      </p:pic>
    </p:spTree>
    <p:extLst>
      <p:ext uri="{BB962C8B-B14F-4D97-AF65-F5344CB8AC3E}">
        <p14:creationId xmlns:p14="http://schemas.microsoft.com/office/powerpoint/2010/main" val="2909244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452020" cy="626548"/>
          </a:xfrm>
        </p:spPr>
        <p:txBody>
          <a:bodyPr>
            <a:normAutofit fontScale="90000"/>
          </a:bodyPr>
          <a:lstStyle/>
          <a:p>
            <a:pPr marL="457200" indent="-457200">
              <a:buFont typeface="Wingdings" panose="05000000000000000000" pitchFamily="2" charset="2"/>
              <a:buChar char="q"/>
            </a:pPr>
            <a:r>
              <a:rPr lang="en-IN" sz="2700" b="1"/>
              <a:t>Introduction</a:t>
            </a:r>
            <a:r>
              <a:rPr lang="en-IN" b="1" smtClean="0"/>
              <a:t>:</a:t>
            </a:r>
            <a:endParaRPr lang="en-IN"/>
          </a:p>
        </p:txBody>
      </p:sp>
      <p:sp>
        <p:nvSpPr>
          <p:cNvPr id="3" name="Content Placeholder 2"/>
          <p:cNvSpPr>
            <a:spLocks noGrp="1"/>
          </p:cNvSpPr>
          <p:nvPr>
            <p:ph idx="1"/>
          </p:nvPr>
        </p:nvSpPr>
        <p:spPr>
          <a:xfrm>
            <a:off x="734096" y="991674"/>
            <a:ext cx="10619704" cy="5185289"/>
          </a:xfrm>
        </p:spPr>
        <p:txBody>
          <a:bodyPr>
            <a:normAutofit/>
          </a:bodyPr>
          <a:lstStyle/>
          <a:p>
            <a:endParaRPr lang="en-GB" sz="2000" u="sng" smtClean="0"/>
          </a:p>
          <a:p>
            <a:r>
              <a:rPr lang="en-GB" sz="2000" u="sng" smtClean="0"/>
              <a:t>Brief overview of the current economic scenario in India</a:t>
            </a:r>
          </a:p>
          <a:p>
            <a:pPr marL="0" lvl="0" indent="0">
              <a:buNone/>
            </a:pPr>
            <a:r>
              <a:rPr lang="en-GB" sz="1800" smtClean="0"/>
              <a:t>The overall growth remains robust and is estimated to be 6.9</a:t>
            </a:r>
          </a:p>
          <a:p>
            <a:pPr marL="0" lvl="0" indent="0">
              <a:buNone/>
            </a:pPr>
            <a:r>
              <a:rPr lang="en-GB" sz="1800" smtClean="0"/>
              <a:t> percent for the full year with real GDP growing 7.7 percent</a:t>
            </a:r>
          </a:p>
          <a:p>
            <a:pPr marL="0" lvl="0" indent="0">
              <a:buNone/>
            </a:pPr>
            <a:r>
              <a:rPr lang="en-GB" sz="1800" smtClean="0"/>
              <a:t> year-on-year during the first three quarters of fiscal year2022/23</a:t>
            </a:r>
          </a:p>
          <a:p>
            <a:pPr marL="0" lvl="0" indent="0">
              <a:buNone/>
            </a:pPr>
            <a:r>
              <a:rPr lang="en-GB" sz="1800" smtClean="0"/>
              <a:t>Nearly 70% of India's GDP is driven by domestic consumption </a:t>
            </a:r>
          </a:p>
          <a:p>
            <a:pPr marL="0" lvl="0" indent="0">
              <a:buNone/>
            </a:pPr>
            <a:r>
              <a:rPr lang="en-GB" sz="1800" smtClean="0"/>
              <a:t>country remains the world's fourth-largest consumer market. </a:t>
            </a:r>
          </a:p>
          <a:p>
            <a:pPr marL="0" lvl="0" indent="0">
              <a:buNone/>
            </a:pPr>
            <a:r>
              <a:rPr lang="en-GB" sz="1800" smtClean="0"/>
              <a:t>Apart from private consumption, India's GDP is also </a:t>
            </a:r>
            <a:r>
              <a:rPr lang="en-GB" sz="1800" err="1" smtClean="0"/>
              <a:t>fueled</a:t>
            </a:r>
            <a:r>
              <a:rPr lang="en-GB" sz="1800" smtClean="0"/>
              <a:t> by</a:t>
            </a:r>
          </a:p>
          <a:p>
            <a:pPr marL="0" lvl="0" indent="0">
              <a:buNone/>
            </a:pPr>
            <a:r>
              <a:rPr lang="en-GB" sz="1800" smtClean="0"/>
              <a:t> government spending, investments, and exports. In 2022,</a:t>
            </a:r>
          </a:p>
          <a:p>
            <a:pPr marL="0" lvl="0" indent="0">
              <a:buNone/>
            </a:pPr>
            <a:r>
              <a:rPr lang="en-GB" sz="1800" smtClean="0"/>
              <a:t> India was the world's 8th-largest importer and the 10th-largest</a:t>
            </a:r>
          </a:p>
          <a:p>
            <a:pPr marL="0" lvl="0" indent="0">
              <a:buNone/>
            </a:pPr>
            <a:r>
              <a:rPr lang="en-GB" sz="1800" smtClean="0"/>
              <a:t> exporter.</a:t>
            </a:r>
            <a:endParaRPr lang="en-IN" sz="1800" smtClean="0"/>
          </a:p>
          <a:p>
            <a:pPr marL="0" indent="0">
              <a:buNone/>
            </a:pPr>
            <a:endParaRPr lang="en-GB" sz="2000" u="sng"/>
          </a:p>
        </p:txBody>
      </p:sp>
      <p:sp>
        <p:nvSpPr>
          <p:cNvPr id="4" name="Rectangle 1"/>
          <p:cNvSpPr>
            <a:spLocks noChangeArrowheads="1"/>
          </p:cNvSpPr>
          <p:nvPr/>
        </p:nvSpPr>
        <p:spPr bwMode="auto">
          <a:xfrm>
            <a:off x="0" y="-261610"/>
            <a:ext cx="184731"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Söhne"/>
              </a:rPr>
              <a:t/>
            </a:r>
            <a:br>
              <a:rPr kumimoji="0" lang="en-US" sz="1000" b="0" i="0" u="none" strike="noStrike" cap="none" normalizeH="0" baseline="0" smtClean="0">
                <a:ln>
                  <a:noFill/>
                </a:ln>
                <a:solidFill>
                  <a:schemeClr val="tx1"/>
                </a:solidFill>
                <a:effectLst/>
                <a:latin typeface="Söhne"/>
              </a:rPr>
            </a:br>
            <a:endParaRPr kumimoji="0" lang="en-US" sz="1800" b="0" i="0" u="none" strike="noStrike" cap="none" normalizeH="0" baseline="0" smtClean="0">
              <a:ln>
                <a:noFill/>
              </a:ln>
              <a:solidFill>
                <a:schemeClr val="tx1"/>
              </a:solidFill>
              <a:effectLst/>
              <a:latin typeface="Arial" panose="020B0604020202020204" pitchFamily="34" charset="0"/>
            </a:endParaRPr>
          </a:p>
        </p:txBody>
      </p:sp>
      <p:pic>
        <p:nvPicPr>
          <p:cNvPr id="7" name="Picture 6"/>
          <p:cNvPicPr>
            <a:picLocks noChangeAspect="1"/>
          </p:cNvPicPr>
          <p:nvPr/>
        </p:nvPicPr>
        <p:blipFill>
          <a:blip r:embed="rId2"/>
          <a:stretch>
            <a:fillRect/>
          </a:stretch>
        </p:blipFill>
        <p:spPr>
          <a:xfrm>
            <a:off x="6903076" y="1613159"/>
            <a:ext cx="5082862" cy="3942318"/>
          </a:xfrm>
          <a:prstGeom prst="rect">
            <a:avLst/>
          </a:prstGeom>
        </p:spPr>
      </p:pic>
      <p:pic>
        <p:nvPicPr>
          <p:cNvPr id="4098" name="Picture 2" descr="Neutral increa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04775" cy="104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9274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09859" y="540912"/>
            <a:ext cx="1981055" cy="461665"/>
          </a:xfrm>
          <a:prstGeom prst="rect">
            <a:avLst/>
          </a:prstGeom>
          <a:noFill/>
        </p:spPr>
        <p:txBody>
          <a:bodyPr wrap="none" rtlCol="0">
            <a:spAutoFit/>
          </a:bodyPr>
          <a:lstStyle/>
          <a:p>
            <a:pPr marL="342900" indent="-342900">
              <a:buFont typeface="Courier New" panose="02070309020205020404" pitchFamily="49" charset="0"/>
              <a:buChar char="o"/>
            </a:pPr>
            <a:r>
              <a:rPr lang="en-GB" sz="2400" b="1" smtClean="0"/>
              <a:t>Bullet Train</a:t>
            </a:r>
            <a:endParaRPr lang="en-IN" sz="2400" b="1"/>
          </a:p>
        </p:txBody>
      </p:sp>
      <p:sp>
        <p:nvSpPr>
          <p:cNvPr id="3" name="TextBox 2"/>
          <p:cNvSpPr txBox="1"/>
          <p:nvPr/>
        </p:nvSpPr>
        <p:spPr>
          <a:xfrm>
            <a:off x="579548" y="1171978"/>
            <a:ext cx="6667210" cy="2308324"/>
          </a:xfrm>
          <a:prstGeom prst="rect">
            <a:avLst/>
          </a:prstGeom>
          <a:noFill/>
        </p:spPr>
        <p:txBody>
          <a:bodyPr wrap="none" rtlCol="0">
            <a:spAutoFit/>
          </a:bodyPr>
          <a:lstStyle/>
          <a:p>
            <a:r>
              <a:rPr lang="en-GB" smtClean="0"/>
              <a:t>Project Name:                 </a:t>
            </a:r>
            <a:r>
              <a:rPr lang="en-GB"/>
              <a:t>Delhi – Varanasi High Speed </a:t>
            </a:r>
            <a:r>
              <a:rPr lang="en-GB" smtClean="0"/>
              <a:t>Rail</a:t>
            </a:r>
          </a:p>
          <a:p>
            <a:r>
              <a:rPr lang="en-GB" smtClean="0"/>
              <a:t>State:                                Delhi</a:t>
            </a:r>
          </a:p>
          <a:p>
            <a:r>
              <a:rPr lang="en-GB" smtClean="0"/>
              <a:t>Ticket Size:                       1.21 lakh </a:t>
            </a:r>
            <a:r>
              <a:rPr lang="en-GB" err="1" smtClean="0"/>
              <a:t>inr</a:t>
            </a:r>
            <a:r>
              <a:rPr lang="en-GB" smtClean="0"/>
              <a:t> </a:t>
            </a:r>
            <a:r>
              <a:rPr lang="en-GB" err="1" smtClean="0"/>
              <a:t>Crore</a:t>
            </a:r>
            <a:endParaRPr lang="en-GB" smtClean="0"/>
          </a:p>
          <a:p>
            <a:r>
              <a:rPr lang="en-GB" smtClean="0"/>
              <a:t>Line Length:                     958 Km</a:t>
            </a:r>
          </a:p>
          <a:p>
            <a:r>
              <a:rPr lang="en-GB" smtClean="0"/>
              <a:t>Developed by:                 </a:t>
            </a:r>
            <a:r>
              <a:rPr lang="en-GB"/>
              <a:t>National High Speed Rail Corporation </a:t>
            </a:r>
            <a:r>
              <a:rPr lang="en-GB" smtClean="0"/>
              <a:t>Limited</a:t>
            </a:r>
          </a:p>
          <a:p>
            <a:r>
              <a:rPr lang="en-GB" smtClean="0"/>
              <a:t>Completion Date:           2031</a:t>
            </a:r>
          </a:p>
          <a:p>
            <a:endParaRPr lang="en-GB"/>
          </a:p>
          <a:p>
            <a:endParaRPr lang="en-IN"/>
          </a:p>
        </p:txBody>
      </p:sp>
      <p:sp>
        <p:nvSpPr>
          <p:cNvPr id="5" name="Content Placeholder 4"/>
          <p:cNvSpPr>
            <a:spLocks noGrp="1"/>
          </p:cNvSpPr>
          <p:nvPr>
            <p:ph idx="1"/>
          </p:nvPr>
        </p:nvSpPr>
        <p:spPr>
          <a:xfrm>
            <a:off x="0" y="3129566"/>
            <a:ext cx="12192000" cy="3728434"/>
          </a:xfrm>
        </p:spPr>
        <p:txBody>
          <a:bodyPr>
            <a:normAutofit lnSpcReduction="10000"/>
          </a:bodyPr>
          <a:lstStyle/>
          <a:p>
            <a:r>
              <a:rPr lang="en-IN" sz="2400"/>
              <a:t>Delhi–Varanasi High Speed Rail Corridor (Delhi–Varanasi HSR) is </a:t>
            </a:r>
            <a:r>
              <a:rPr lang="en-IN" sz="2400">
                <a:hlinkClick r:id="rId2" tooltip="India"/>
              </a:rPr>
              <a:t>India</a:t>
            </a:r>
            <a:r>
              <a:rPr lang="en-IN" sz="2400"/>
              <a:t>'s second </a:t>
            </a:r>
            <a:r>
              <a:rPr lang="en-IN" sz="2400">
                <a:hlinkClick r:id="rId3" tooltip="High-speed rail"/>
              </a:rPr>
              <a:t>High-speed rail</a:t>
            </a:r>
            <a:r>
              <a:rPr lang="en-IN" sz="2400"/>
              <a:t> project after the </a:t>
            </a:r>
            <a:r>
              <a:rPr lang="en-IN" sz="2400">
                <a:hlinkClick r:id="rId4" tooltip="Mumbai–Ahmedabad high-speed rail corridor"/>
              </a:rPr>
              <a:t>Mumbai-Ahmedabad High Speed Rail Corridor</a:t>
            </a:r>
            <a:r>
              <a:rPr lang="en-IN" sz="2400"/>
              <a:t>. The 958-kilometre (595 mi) </a:t>
            </a:r>
            <a:r>
              <a:rPr lang="en-IN" sz="2400">
                <a:hlinkClick r:id="rId3" tooltip="High-speed rail"/>
              </a:rPr>
              <a:t>HSR</a:t>
            </a:r>
            <a:r>
              <a:rPr lang="en-IN" sz="2400"/>
              <a:t> corridor will connect </a:t>
            </a:r>
            <a:r>
              <a:rPr lang="en-IN" sz="2400">
                <a:hlinkClick r:id="rId5" tooltip="Varanasi"/>
              </a:rPr>
              <a:t>Varanasi</a:t>
            </a:r>
            <a:r>
              <a:rPr lang="en-IN" sz="2400"/>
              <a:t> to </a:t>
            </a:r>
            <a:r>
              <a:rPr lang="en-IN" sz="2400">
                <a:hlinkClick r:id="rId6" tooltip="Delhi"/>
              </a:rPr>
              <a:t>Delhi</a:t>
            </a:r>
            <a:r>
              <a:rPr lang="en-IN" sz="2400"/>
              <a:t> through 13 stations along with a 123 km long spur connecting </a:t>
            </a:r>
            <a:r>
              <a:rPr lang="en-IN" sz="2400" err="1"/>
              <a:t>Lucknow</a:t>
            </a:r>
            <a:r>
              <a:rPr lang="en-IN" sz="2400"/>
              <a:t> and </a:t>
            </a:r>
            <a:r>
              <a:rPr lang="en-IN" sz="2400" err="1" smtClean="0"/>
              <a:t>Ayodhy</a:t>
            </a:r>
            <a:endParaRPr lang="en-IN" sz="2400" smtClean="0"/>
          </a:p>
          <a:p>
            <a:r>
              <a:rPr lang="en-GB" sz="2400"/>
              <a:t>This line is part of the Diamond Quadrilateral project and will be extended in the future to Patna, Bihar and Kolkata, West Bengal</a:t>
            </a:r>
            <a:r>
              <a:rPr lang="en-GB" sz="2400" smtClean="0"/>
              <a:t>.</a:t>
            </a:r>
          </a:p>
          <a:p>
            <a:r>
              <a:rPr lang="en-GB" sz="2400"/>
              <a:t>The project involves collaboration with international partners, particularly Japan, which has extensive experience in high-speed rail technology. The Japanese </a:t>
            </a:r>
            <a:r>
              <a:rPr lang="en-GB" sz="2400" err="1"/>
              <a:t>Shinkansen</a:t>
            </a:r>
            <a:r>
              <a:rPr lang="en-GB" sz="2400"/>
              <a:t> technology is being considered for this </a:t>
            </a:r>
            <a:r>
              <a:rPr lang="en-GB" sz="2400" smtClean="0"/>
              <a:t>corridor</a:t>
            </a:r>
          </a:p>
          <a:p>
            <a:r>
              <a:rPr lang="en-GB" sz="2400"/>
              <a:t>Work will resume after </a:t>
            </a:r>
            <a:r>
              <a:rPr lang="en-GB" sz="2400" err="1"/>
              <a:t>Lok</a:t>
            </a:r>
            <a:r>
              <a:rPr lang="en-GB" sz="2400"/>
              <a:t> </a:t>
            </a:r>
            <a:r>
              <a:rPr lang="en-GB" sz="2400" err="1"/>
              <a:t>Sabha</a:t>
            </a:r>
            <a:r>
              <a:rPr lang="en-GB" sz="2400"/>
              <a:t> Elections</a:t>
            </a:r>
            <a:r>
              <a:rPr lang="en-GB" sz="2400" smtClean="0"/>
              <a:t>.(2024)</a:t>
            </a:r>
            <a:endParaRPr lang="en-IN" sz="2400"/>
          </a:p>
        </p:txBody>
      </p:sp>
    </p:spTree>
    <p:extLst>
      <p:ext uri="{BB962C8B-B14F-4D97-AF65-F5344CB8AC3E}">
        <p14:creationId xmlns:p14="http://schemas.microsoft.com/office/powerpoint/2010/main" val="2777628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82803" y="327979"/>
            <a:ext cx="5906169" cy="400110"/>
          </a:xfrm>
          <a:prstGeom prst="rect">
            <a:avLst/>
          </a:prstGeom>
          <a:noFill/>
        </p:spPr>
        <p:txBody>
          <a:bodyPr wrap="none" rtlCol="0">
            <a:spAutoFit/>
          </a:bodyPr>
          <a:lstStyle/>
          <a:p>
            <a:pPr marL="342900" indent="-342900">
              <a:buFont typeface="Courier New" panose="02070309020205020404" pitchFamily="49" charset="0"/>
              <a:buChar char="o"/>
            </a:pPr>
            <a:r>
              <a:rPr lang="pt-BR" sz="2000" b="1" smtClean="0"/>
              <a:t>Chennai </a:t>
            </a:r>
            <a:r>
              <a:rPr lang="en-IN" sz="2000" b="1"/>
              <a:t>Power Transmission </a:t>
            </a:r>
            <a:r>
              <a:rPr lang="en-IN" sz="2000" b="1" smtClean="0"/>
              <a:t>Project(State project)</a:t>
            </a:r>
            <a:endParaRPr lang="en-IN" sz="2000" b="1"/>
          </a:p>
        </p:txBody>
      </p:sp>
      <p:sp>
        <p:nvSpPr>
          <p:cNvPr id="3" name="TextBox 2"/>
          <p:cNvSpPr txBox="1"/>
          <p:nvPr/>
        </p:nvSpPr>
        <p:spPr>
          <a:xfrm>
            <a:off x="1313645" y="1429556"/>
            <a:ext cx="184731" cy="369332"/>
          </a:xfrm>
          <a:prstGeom prst="rect">
            <a:avLst/>
          </a:prstGeom>
          <a:noFill/>
        </p:spPr>
        <p:txBody>
          <a:bodyPr wrap="none" rtlCol="0">
            <a:spAutoFit/>
          </a:bodyPr>
          <a:lstStyle/>
          <a:p>
            <a:endParaRPr lang="en-IN"/>
          </a:p>
        </p:txBody>
      </p:sp>
      <p:sp>
        <p:nvSpPr>
          <p:cNvPr id="4" name="TextBox 3"/>
          <p:cNvSpPr txBox="1"/>
          <p:nvPr/>
        </p:nvSpPr>
        <p:spPr>
          <a:xfrm>
            <a:off x="294313" y="784301"/>
            <a:ext cx="6322205" cy="6186309"/>
          </a:xfrm>
          <a:prstGeom prst="rect">
            <a:avLst/>
          </a:prstGeom>
          <a:noFill/>
        </p:spPr>
        <p:txBody>
          <a:bodyPr wrap="square" rtlCol="0">
            <a:spAutoFit/>
          </a:bodyPr>
          <a:lstStyle/>
          <a:p>
            <a:r>
              <a:rPr lang="en-GB" smtClean="0"/>
              <a:t>Project Name:                     </a:t>
            </a:r>
            <a:r>
              <a:rPr lang="en-IN" smtClean="0"/>
              <a:t>Chennai-</a:t>
            </a:r>
            <a:r>
              <a:rPr lang="en-IN" err="1" smtClean="0"/>
              <a:t>Kanyakumari</a:t>
            </a:r>
            <a:r>
              <a:rPr lang="en-IN" smtClean="0"/>
              <a:t> </a:t>
            </a:r>
          </a:p>
          <a:p>
            <a:r>
              <a:rPr lang="en-IN"/>
              <a:t> </a:t>
            </a:r>
            <a:r>
              <a:rPr lang="en-IN" smtClean="0"/>
              <a:t>                                              Industrial Corridor(CKIC)</a:t>
            </a:r>
          </a:p>
          <a:p>
            <a:r>
              <a:rPr lang="en-GB" smtClean="0"/>
              <a:t>Sector:                                  Transmission &amp; Distribution</a:t>
            </a:r>
          </a:p>
          <a:p>
            <a:r>
              <a:rPr lang="en-GB" smtClean="0"/>
              <a:t>State:                                    Tamil Nadu</a:t>
            </a:r>
          </a:p>
          <a:p>
            <a:r>
              <a:rPr lang="en-GB" smtClean="0"/>
              <a:t>Project date:                        01 Apr 2019</a:t>
            </a:r>
          </a:p>
          <a:p>
            <a:r>
              <a:rPr lang="en-GB" smtClean="0"/>
              <a:t>Completion Date:               31 Mar 2025</a:t>
            </a:r>
          </a:p>
          <a:p>
            <a:r>
              <a:rPr lang="en-GB" smtClean="0"/>
              <a:t>Ministry:                               Ministry of power</a:t>
            </a:r>
          </a:p>
          <a:p>
            <a:r>
              <a:rPr lang="en-GB" smtClean="0"/>
              <a:t>Ticket Size:                           51189.44 </a:t>
            </a:r>
            <a:r>
              <a:rPr lang="en-GB" err="1" smtClean="0"/>
              <a:t>inr</a:t>
            </a:r>
            <a:r>
              <a:rPr lang="en-GB" smtClean="0"/>
              <a:t> </a:t>
            </a:r>
            <a:r>
              <a:rPr lang="en-GB" err="1" smtClean="0"/>
              <a:t>Crores</a:t>
            </a:r>
            <a:endParaRPr lang="en-GB" smtClean="0"/>
          </a:p>
          <a:p>
            <a:r>
              <a:rPr lang="en-GB" smtClean="0"/>
              <a:t>Substations:                         2(7 packages)</a:t>
            </a:r>
          </a:p>
          <a:p>
            <a:r>
              <a:rPr lang="en-GB" smtClean="0"/>
              <a:t>Ownership:                          TANTRANSCO</a:t>
            </a:r>
          </a:p>
          <a:p>
            <a:r>
              <a:rPr lang="en-GB" smtClean="0"/>
              <a:t>Type of land:                        Barren &amp; Dry</a:t>
            </a:r>
          </a:p>
          <a:p>
            <a:endParaRPr lang="en-GB" smtClean="0"/>
          </a:p>
          <a:p>
            <a:r>
              <a:rPr lang="en-GB" smtClean="0"/>
              <a:t>CKIC </a:t>
            </a:r>
            <a:r>
              <a:rPr lang="en-GB"/>
              <a:t>consists of (</a:t>
            </a:r>
            <a:r>
              <a:rPr lang="en-GB" err="1"/>
              <a:t>i</a:t>
            </a:r>
            <a:r>
              <a:rPr lang="en-GB"/>
              <a:t>) establishment of 765 kV </a:t>
            </a:r>
            <a:r>
              <a:rPr lang="en-GB" smtClean="0"/>
              <a:t>transmission link </a:t>
            </a:r>
            <a:r>
              <a:rPr lang="en-GB"/>
              <a:t>from the southern section of CKIC (Madurai) to </a:t>
            </a:r>
            <a:r>
              <a:rPr lang="en-GB" smtClean="0"/>
              <a:t>load </a:t>
            </a:r>
            <a:r>
              <a:rPr lang="en-GB" err="1" smtClean="0"/>
              <a:t>centers</a:t>
            </a:r>
            <a:r>
              <a:rPr lang="en-GB" smtClean="0"/>
              <a:t> </a:t>
            </a:r>
            <a:r>
              <a:rPr lang="en-GB"/>
              <a:t>in North (Chennai) and North </a:t>
            </a:r>
            <a:r>
              <a:rPr lang="en-GB" smtClean="0"/>
              <a:t>Western </a:t>
            </a:r>
            <a:r>
              <a:rPr lang="en-GB"/>
              <a:t>regions of </a:t>
            </a:r>
            <a:r>
              <a:rPr lang="en-GB" smtClean="0"/>
              <a:t>Tamil Nadu.</a:t>
            </a:r>
          </a:p>
          <a:p>
            <a:r>
              <a:rPr lang="en-GB"/>
              <a:t>Output 1: A transmission link from the energy hub in southern CKIC to load </a:t>
            </a:r>
            <a:r>
              <a:rPr lang="en-GB" err="1"/>
              <a:t>centers</a:t>
            </a:r>
            <a:r>
              <a:rPr lang="en-GB"/>
              <a:t> in northern CKIC </a:t>
            </a:r>
            <a:r>
              <a:rPr lang="en-GB" smtClean="0"/>
              <a:t>established</a:t>
            </a:r>
          </a:p>
          <a:p>
            <a:r>
              <a:rPr lang="en-GB"/>
              <a:t>Output 2: A pooling substation for renewable energy established in southern CKIC. This will establish a pooling substation to receive electricity generated from power </a:t>
            </a:r>
            <a:endParaRPr lang="en-GB" smtClean="0"/>
          </a:p>
          <a:p>
            <a:r>
              <a:rPr lang="en-GB"/>
              <a:t>Output 3: Enhanced capacity for improved financial management and gender sensitive workplace</a:t>
            </a:r>
            <a:endParaRPr lang="en-GB"/>
          </a:p>
        </p:txBody>
      </p:sp>
      <p:pic>
        <p:nvPicPr>
          <p:cNvPr id="6" name="Picture 5"/>
          <p:cNvPicPr>
            <a:picLocks noChangeAspect="1"/>
          </p:cNvPicPr>
          <p:nvPr/>
        </p:nvPicPr>
        <p:blipFill>
          <a:blip r:embed="rId2"/>
          <a:stretch>
            <a:fillRect/>
          </a:stretch>
        </p:blipFill>
        <p:spPr>
          <a:xfrm>
            <a:off x="6706671" y="3877456"/>
            <a:ext cx="5344271" cy="2800741"/>
          </a:xfrm>
          <a:prstGeom prst="rect">
            <a:avLst/>
          </a:prstGeom>
        </p:spPr>
      </p:pic>
      <p:pic>
        <p:nvPicPr>
          <p:cNvPr id="10" name="Picture 9"/>
          <p:cNvPicPr>
            <a:picLocks noChangeAspect="1"/>
          </p:cNvPicPr>
          <p:nvPr/>
        </p:nvPicPr>
        <p:blipFill>
          <a:blip r:embed="rId3"/>
          <a:stretch>
            <a:fillRect/>
          </a:stretch>
        </p:blipFill>
        <p:spPr>
          <a:xfrm>
            <a:off x="6725724" y="728089"/>
            <a:ext cx="5325218" cy="2848373"/>
          </a:xfrm>
          <a:prstGeom prst="rect">
            <a:avLst/>
          </a:prstGeom>
        </p:spPr>
      </p:pic>
    </p:spTree>
    <p:extLst>
      <p:ext uri="{BB962C8B-B14F-4D97-AF65-F5344CB8AC3E}">
        <p14:creationId xmlns:p14="http://schemas.microsoft.com/office/powerpoint/2010/main" val="3675491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49251" y="476518"/>
            <a:ext cx="6558462" cy="677108"/>
          </a:xfrm>
          <a:prstGeom prst="rect">
            <a:avLst/>
          </a:prstGeom>
          <a:noFill/>
        </p:spPr>
        <p:txBody>
          <a:bodyPr wrap="none" rtlCol="0">
            <a:spAutoFit/>
          </a:bodyPr>
          <a:lstStyle/>
          <a:p>
            <a:pPr marL="342900" indent="-342900">
              <a:buFont typeface="Courier New" panose="02070309020205020404" pitchFamily="49" charset="0"/>
              <a:buChar char="o"/>
            </a:pPr>
            <a:r>
              <a:rPr lang="en-IN" sz="2000" b="1" smtClean="0"/>
              <a:t>Capacity Expansion of </a:t>
            </a:r>
            <a:r>
              <a:rPr lang="en-IN" sz="2000" b="1" err="1" smtClean="0"/>
              <a:t>Panipat</a:t>
            </a:r>
            <a:r>
              <a:rPr lang="en-IN" sz="2000" b="1" smtClean="0"/>
              <a:t> Refinery(National Project)</a:t>
            </a:r>
            <a:endParaRPr lang="en-IN" sz="2000" b="1"/>
          </a:p>
          <a:p>
            <a:endParaRPr lang="en-IN"/>
          </a:p>
        </p:txBody>
      </p:sp>
      <p:sp>
        <p:nvSpPr>
          <p:cNvPr id="3" name="TextBox 2"/>
          <p:cNvSpPr txBox="1"/>
          <p:nvPr/>
        </p:nvSpPr>
        <p:spPr>
          <a:xfrm>
            <a:off x="901522" y="1712890"/>
            <a:ext cx="6808082" cy="4247317"/>
          </a:xfrm>
          <a:prstGeom prst="rect">
            <a:avLst/>
          </a:prstGeom>
          <a:noFill/>
        </p:spPr>
        <p:txBody>
          <a:bodyPr wrap="none" rtlCol="0">
            <a:spAutoFit/>
          </a:bodyPr>
          <a:lstStyle/>
          <a:p>
            <a:r>
              <a:rPr lang="en-GB" smtClean="0"/>
              <a:t>Project name:                     </a:t>
            </a:r>
            <a:r>
              <a:rPr lang="en-GB" err="1"/>
              <a:t>Panipat</a:t>
            </a:r>
            <a:r>
              <a:rPr lang="en-GB"/>
              <a:t> Refinery and Petrochemical </a:t>
            </a:r>
            <a:r>
              <a:rPr lang="en-GB" smtClean="0"/>
              <a:t>Complex</a:t>
            </a:r>
          </a:p>
          <a:p>
            <a:r>
              <a:rPr lang="en-GB" smtClean="0"/>
              <a:t>Sector:                                 Oil &amp; gas</a:t>
            </a:r>
          </a:p>
          <a:p>
            <a:r>
              <a:rPr lang="en-GB" smtClean="0"/>
              <a:t>State:                                    Haryana</a:t>
            </a:r>
          </a:p>
          <a:p>
            <a:r>
              <a:rPr lang="en-GB" smtClean="0"/>
              <a:t>Project Date:                       26 Feb 2021</a:t>
            </a:r>
          </a:p>
          <a:p>
            <a:r>
              <a:rPr lang="en-GB" smtClean="0"/>
              <a:t>Completion Date:               31 Dec 2025</a:t>
            </a:r>
          </a:p>
          <a:p>
            <a:r>
              <a:rPr lang="en-GB" smtClean="0"/>
              <a:t>Ministry:                               Ministry of Petroleum &amp; Natural gas</a:t>
            </a:r>
          </a:p>
          <a:p>
            <a:r>
              <a:rPr lang="en-GB" smtClean="0"/>
              <a:t>Project Capacity:                 </a:t>
            </a:r>
            <a:r>
              <a:rPr lang="en-GB"/>
              <a:t>615 Km</a:t>
            </a:r>
          </a:p>
          <a:p>
            <a:r>
              <a:rPr lang="en-GB"/>
              <a:t>Ticket Size:                           </a:t>
            </a:r>
            <a:r>
              <a:rPr lang="en-GB" smtClean="0"/>
              <a:t>38231 </a:t>
            </a:r>
            <a:r>
              <a:rPr lang="en-GB" err="1"/>
              <a:t>inr</a:t>
            </a:r>
            <a:r>
              <a:rPr lang="en-GB"/>
              <a:t> </a:t>
            </a:r>
            <a:r>
              <a:rPr lang="en-GB" err="1" smtClean="0"/>
              <a:t>Crores</a:t>
            </a:r>
            <a:r>
              <a:rPr lang="en-GB" smtClean="0"/>
              <a:t>			</a:t>
            </a:r>
            <a:endParaRPr lang="en-GB"/>
          </a:p>
          <a:p>
            <a:r>
              <a:rPr lang="en-GB" smtClean="0"/>
              <a:t>Ownership:                          Indian Oil Corporation</a:t>
            </a:r>
          </a:p>
          <a:p>
            <a:endParaRPr lang="en-GB"/>
          </a:p>
          <a:p>
            <a:r>
              <a:rPr lang="en-IN"/>
              <a:t>The project involves the capacity expansion of </a:t>
            </a:r>
            <a:r>
              <a:rPr lang="en-IN" err="1" smtClean="0"/>
              <a:t>Panipat</a:t>
            </a:r>
            <a:endParaRPr lang="en-IN" smtClean="0"/>
          </a:p>
          <a:p>
            <a:r>
              <a:rPr lang="en-IN" smtClean="0"/>
              <a:t>Refinery </a:t>
            </a:r>
            <a:r>
              <a:rPr lang="en-IN"/>
              <a:t>from 15 MMTPA to  25 MMTPA. The project also </a:t>
            </a:r>
            <a:endParaRPr lang="en-IN" smtClean="0"/>
          </a:p>
          <a:p>
            <a:r>
              <a:rPr lang="en-IN" smtClean="0"/>
              <a:t>involves </a:t>
            </a:r>
            <a:r>
              <a:rPr lang="en-IN"/>
              <a:t>installation of Polypropylene unit and </a:t>
            </a:r>
            <a:endParaRPr lang="en-IN" smtClean="0"/>
          </a:p>
          <a:p>
            <a:r>
              <a:rPr lang="en-IN" smtClean="0"/>
              <a:t>Catalytic </a:t>
            </a:r>
            <a:r>
              <a:rPr lang="en-IN" err="1"/>
              <a:t>Dewaxing</a:t>
            </a:r>
            <a:r>
              <a:rPr lang="en-IN"/>
              <a:t> Unit.</a:t>
            </a:r>
          </a:p>
          <a:p>
            <a:endParaRPr lang="en-IN"/>
          </a:p>
        </p:txBody>
      </p:sp>
      <p:pic>
        <p:nvPicPr>
          <p:cNvPr id="4" name="Picture 3"/>
          <p:cNvPicPr>
            <a:picLocks noChangeAspect="1"/>
          </p:cNvPicPr>
          <p:nvPr/>
        </p:nvPicPr>
        <p:blipFill>
          <a:blip r:embed="rId2"/>
          <a:stretch>
            <a:fillRect/>
          </a:stretch>
        </p:blipFill>
        <p:spPr>
          <a:xfrm>
            <a:off x="6774287" y="2069900"/>
            <a:ext cx="5417713" cy="3795404"/>
          </a:xfrm>
          <a:prstGeom prst="rect">
            <a:avLst/>
          </a:prstGeom>
        </p:spPr>
      </p:pic>
    </p:spTree>
    <p:extLst>
      <p:ext uri="{BB962C8B-B14F-4D97-AF65-F5344CB8AC3E}">
        <p14:creationId xmlns:p14="http://schemas.microsoft.com/office/powerpoint/2010/main" val="1724450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fontScale="92500" lnSpcReduction="10000"/>
          </a:bodyPr>
          <a:lstStyle/>
          <a:p>
            <a:r>
              <a:rPr lang="en-GB" err="1"/>
              <a:t>Panipat</a:t>
            </a:r>
            <a:r>
              <a:rPr lang="en-GB"/>
              <a:t> Refinery is technically one of the most advanced public sector refinery complexes of India. Commissioned in July, 1998, it is situated in the historic district of </a:t>
            </a:r>
            <a:r>
              <a:rPr lang="en-GB" err="1"/>
              <a:t>Panipat</a:t>
            </a:r>
            <a:r>
              <a:rPr lang="en-GB"/>
              <a:t> in the State of </a:t>
            </a:r>
            <a:r>
              <a:rPr lang="en-GB" smtClean="0"/>
              <a:t>Haryana.</a:t>
            </a:r>
          </a:p>
          <a:p>
            <a:r>
              <a:rPr lang="en-GB"/>
              <a:t>In August, the company had awarded a contract to McDermott International Ltd to provide a suite of services for further expansions of olefins and polymers production at </a:t>
            </a:r>
            <a:r>
              <a:rPr lang="en-GB" err="1"/>
              <a:t>Panipat</a:t>
            </a:r>
            <a:r>
              <a:rPr lang="en-GB"/>
              <a:t> refining and chemical complex</a:t>
            </a:r>
            <a:r>
              <a:rPr lang="en-GB" smtClean="0"/>
              <a:t>.</a:t>
            </a:r>
          </a:p>
          <a:p>
            <a:r>
              <a:rPr lang="en-GB" err="1"/>
              <a:t>Panipat</a:t>
            </a:r>
            <a:r>
              <a:rPr lang="en-GB"/>
              <a:t> Refinery is integrated with Aromatic Complex and Naphtha Cracker Complex. Aromatic complex consists of </a:t>
            </a:r>
            <a:r>
              <a:rPr lang="en-GB" err="1"/>
              <a:t>Paraxylene</a:t>
            </a:r>
            <a:r>
              <a:rPr lang="en-GB"/>
              <a:t> (PX) unit with production capacity of 360 KTPA &amp; Purified </a:t>
            </a:r>
            <a:r>
              <a:rPr lang="en-GB" err="1"/>
              <a:t>Terephthalic</a:t>
            </a:r>
            <a:r>
              <a:rPr lang="en-GB"/>
              <a:t> Acid (PTA) unit with production capacity of 550 </a:t>
            </a:r>
            <a:r>
              <a:rPr lang="en-GB" smtClean="0"/>
              <a:t>KTPA.</a:t>
            </a:r>
          </a:p>
          <a:p>
            <a:r>
              <a:rPr lang="en-GB" smtClean="0"/>
              <a:t>The </a:t>
            </a:r>
            <a:r>
              <a:rPr lang="en-GB"/>
              <a:t>combined PX-PTA project was set up to produce 360 TMT of </a:t>
            </a:r>
            <a:r>
              <a:rPr lang="en-GB" err="1"/>
              <a:t>Paraxylene</a:t>
            </a:r>
            <a:r>
              <a:rPr lang="en-GB"/>
              <a:t> per annum and 553 TMT of PTA per annum utilizing Naphtha from Mathura and </a:t>
            </a:r>
            <a:r>
              <a:rPr lang="en-GB" err="1"/>
              <a:t>Panipat</a:t>
            </a:r>
            <a:r>
              <a:rPr lang="en-GB"/>
              <a:t> Refinery. </a:t>
            </a:r>
            <a:r>
              <a:rPr lang="en-GB" err="1"/>
              <a:t>Paraxylene</a:t>
            </a:r>
            <a:r>
              <a:rPr lang="en-GB"/>
              <a:t> is an intermediate product used to manufacture </a:t>
            </a:r>
            <a:r>
              <a:rPr lang="en-GB" smtClean="0"/>
              <a:t>Polyester.</a:t>
            </a:r>
          </a:p>
          <a:p>
            <a:r>
              <a:rPr lang="en-GB" err="1"/>
              <a:t>Panipat</a:t>
            </a:r>
            <a:r>
              <a:rPr lang="en-GB"/>
              <a:t> Refinery is strategically located to cater the increase in demand of Northern part of India as compared to meeting the demand by sourcing of products from Refineries situated in western part of </a:t>
            </a:r>
            <a:r>
              <a:rPr lang="en-GB" smtClean="0"/>
              <a:t>India</a:t>
            </a:r>
          </a:p>
          <a:p>
            <a:r>
              <a:rPr lang="en-GB" smtClean="0"/>
              <a:t>Some of the </a:t>
            </a:r>
            <a:r>
              <a:rPr lang="en-IN"/>
              <a:t>New process units include Atmospheric and Vacuum Distillation, Diesel </a:t>
            </a:r>
            <a:r>
              <a:rPr lang="en-IN" err="1" smtClean="0"/>
              <a:t>Hydrotreater,VGO</a:t>
            </a:r>
            <a:r>
              <a:rPr lang="en-IN" smtClean="0"/>
              <a:t> </a:t>
            </a:r>
            <a:r>
              <a:rPr lang="en-IN" err="1" smtClean="0"/>
              <a:t>Hydrotreater</a:t>
            </a:r>
            <a:r>
              <a:rPr lang="en-IN"/>
              <a:t>, </a:t>
            </a:r>
            <a:r>
              <a:rPr lang="en-IN" err="1"/>
              <a:t>Resid</a:t>
            </a:r>
            <a:r>
              <a:rPr lang="en-IN"/>
              <a:t> Hydrocracker, INDMAX, Naphtha </a:t>
            </a:r>
            <a:r>
              <a:rPr lang="en-IN" err="1" smtClean="0"/>
              <a:t>Hydrotreater</a:t>
            </a:r>
            <a:r>
              <a:rPr lang="en-IN"/>
              <a:t>, Isomerization unit, Continuous Catalytic Reforming Unit, Hydrogen Generation </a:t>
            </a:r>
            <a:r>
              <a:rPr lang="en-IN" err="1" smtClean="0"/>
              <a:t>unit,Propylene</a:t>
            </a:r>
            <a:r>
              <a:rPr lang="en-IN" smtClean="0"/>
              <a:t> </a:t>
            </a:r>
            <a:r>
              <a:rPr lang="en-IN"/>
              <a:t>Recovery Unit, Petrochemical </a:t>
            </a:r>
            <a:r>
              <a:rPr lang="en-IN" smtClean="0"/>
              <a:t>integration etc.</a:t>
            </a:r>
            <a:endParaRPr lang="en-GB" smtClean="0"/>
          </a:p>
          <a:p>
            <a:endParaRPr lang="en-GB" smtClean="0"/>
          </a:p>
          <a:p>
            <a:endParaRPr lang="en-IN"/>
          </a:p>
        </p:txBody>
      </p:sp>
    </p:spTree>
    <p:extLst>
      <p:ext uri="{BB962C8B-B14F-4D97-AF65-F5344CB8AC3E}">
        <p14:creationId xmlns:p14="http://schemas.microsoft.com/office/powerpoint/2010/main" val="2743941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78794" y="553792"/>
            <a:ext cx="4681090" cy="677108"/>
          </a:xfrm>
          <a:prstGeom prst="rect">
            <a:avLst/>
          </a:prstGeom>
          <a:noFill/>
        </p:spPr>
        <p:txBody>
          <a:bodyPr wrap="none" rtlCol="0">
            <a:spAutoFit/>
          </a:bodyPr>
          <a:lstStyle/>
          <a:p>
            <a:pPr marL="342900" indent="-342900">
              <a:buFont typeface="Courier New" panose="02070309020205020404" pitchFamily="49" charset="0"/>
              <a:buChar char="o"/>
            </a:pPr>
            <a:r>
              <a:rPr lang="en-GB" sz="2000" b="1"/>
              <a:t>Mumbai – Ahmedabad High Speed Rail</a:t>
            </a:r>
          </a:p>
          <a:p>
            <a:endParaRPr lang="en-IN"/>
          </a:p>
        </p:txBody>
      </p:sp>
      <p:sp>
        <p:nvSpPr>
          <p:cNvPr id="3" name="TextBox 2"/>
          <p:cNvSpPr txBox="1"/>
          <p:nvPr/>
        </p:nvSpPr>
        <p:spPr>
          <a:xfrm>
            <a:off x="433455" y="1019631"/>
            <a:ext cx="7960192" cy="2308324"/>
          </a:xfrm>
          <a:prstGeom prst="rect">
            <a:avLst/>
          </a:prstGeom>
          <a:noFill/>
        </p:spPr>
        <p:txBody>
          <a:bodyPr wrap="none" rtlCol="0">
            <a:spAutoFit/>
          </a:bodyPr>
          <a:lstStyle/>
          <a:p>
            <a:r>
              <a:rPr lang="en-GB" smtClean="0"/>
              <a:t>Project Name:                </a:t>
            </a:r>
            <a:r>
              <a:rPr lang="en-IN" smtClean="0"/>
              <a:t>MAHSR</a:t>
            </a:r>
          </a:p>
          <a:p>
            <a:r>
              <a:rPr lang="en-GB" smtClean="0"/>
              <a:t>State:                               Maharashtra</a:t>
            </a:r>
          </a:p>
          <a:p>
            <a:r>
              <a:rPr lang="en-GB" smtClean="0"/>
              <a:t>Project start Date:         April 2020</a:t>
            </a:r>
          </a:p>
          <a:p>
            <a:r>
              <a:rPr lang="en-GB" smtClean="0"/>
              <a:t>Completion Date:          2027</a:t>
            </a:r>
          </a:p>
          <a:p>
            <a:r>
              <a:rPr lang="en-GB" smtClean="0"/>
              <a:t>Developed BY:                </a:t>
            </a:r>
            <a:r>
              <a:rPr lang="en-GB"/>
              <a:t>The National High-Speed Rail Corporation Limited (NHSRCL</a:t>
            </a:r>
            <a:r>
              <a:rPr lang="en-GB" smtClean="0"/>
              <a:t>)</a:t>
            </a:r>
          </a:p>
          <a:p>
            <a:r>
              <a:rPr lang="en-GB" smtClean="0"/>
              <a:t>Line Length:                    508.18Km</a:t>
            </a:r>
          </a:p>
          <a:p>
            <a:endParaRPr lang="en-IN" smtClean="0"/>
          </a:p>
          <a:p>
            <a:endParaRPr lang="en-IN"/>
          </a:p>
        </p:txBody>
      </p:sp>
      <p:sp>
        <p:nvSpPr>
          <p:cNvPr id="7" name="Content Placeholder 6"/>
          <p:cNvSpPr>
            <a:spLocks noGrp="1"/>
          </p:cNvSpPr>
          <p:nvPr>
            <p:ph idx="1"/>
          </p:nvPr>
        </p:nvSpPr>
        <p:spPr>
          <a:xfrm>
            <a:off x="0" y="3116686"/>
            <a:ext cx="12192000" cy="3741314"/>
          </a:xfrm>
        </p:spPr>
        <p:txBody>
          <a:bodyPr>
            <a:normAutofit fontScale="77500" lnSpcReduction="20000"/>
          </a:bodyPr>
          <a:lstStyle/>
          <a:p>
            <a:r>
              <a:rPr lang="en-GB"/>
              <a:t>Mumbai – Ahmedabad High-Speed Rail (MAHSR Bullet Train) project is a 508.17 km under construction High Speed Rail line that will connect Mumbai, Maharashtra with Ahmedabad, Gujarat through 12 stations at an estimated cost of </a:t>
            </a:r>
            <a:r>
              <a:rPr lang="en-GB" err="1"/>
              <a:t>Rs</a:t>
            </a:r>
            <a:r>
              <a:rPr lang="en-GB"/>
              <a:t>. 1.1 lakh </a:t>
            </a:r>
            <a:r>
              <a:rPr lang="en-GB" err="1"/>
              <a:t>crore</a:t>
            </a:r>
            <a:r>
              <a:rPr lang="en-GB"/>
              <a:t> (US$15 billion</a:t>
            </a:r>
            <a:r>
              <a:rPr lang="en-GB" smtClean="0"/>
              <a:t>).</a:t>
            </a:r>
          </a:p>
          <a:p>
            <a:r>
              <a:rPr lang="en-GB"/>
              <a:t>The project is being executed by the National High Speed Rail Corporation Ltd. (NHSRCL) through a 50-year ₹88,087 </a:t>
            </a:r>
            <a:r>
              <a:rPr lang="en-GB" err="1"/>
              <a:t>crore</a:t>
            </a:r>
            <a:r>
              <a:rPr lang="en-GB"/>
              <a:t> (US$12 billion) loan from Japan at an interest rate of 0.1%, with repayments scheduled to start 15 years after the line becomes operational</a:t>
            </a:r>
            <a:r>
              <a:rPr lang="en-GB" smtClean="0"/>
              <a:t>.</a:t>
            </a:r>
          </a:p>
          <a:p>
            <a:r>
              <a:rPr lang="en-GB"/>
              <a:t>Trains on the line will operate at a speed of 320 </a:t>
            </a:r>
            <a:r>
              <a:rPr lang="en-GB" err="1"/>
              <a:t>kmph</a:t>
            </a:r>
            <a:r>
              <a:rPr lang="en-GB"/>
              <a:t> on an elevated viaduct 10-15m above the ground except in Mumbai where the line will be built underground using </a:t>
            </a:r>
            <a:r>
              <a:rPr lang="en-GB">
                <a:hlinkClick r:id="rId2"/>
              </a:rPr>
              <a:t>3 mega Tunnel Boring Machines</a:t>
            </a:r>
            <a:r>
              <a:rPr lang="en-GB"/>
              <a:t> (TBM). Between Mumbai and Thane stations, the line will run under the sea at Thane Creek for roughly 2 </a:t>
            </a:r>
            <a:r>
              <a:rPr lang="en-GB" smtClean="0"/>
              <a:t>km</a:t>
            </a:r>
          </a:p>
          <a:p>
            <a:r>
              <a:rPr lang="en-GB"/>
              <a:t>The project’s foundation stone was </a:t>
            </a:r>
            <a:r>
              <a:rPr lang="en-GB">
                <a:hlinkClick r:id="rId3"/>
              </a:rPr>
              <a:t>laid</a:t>
            </a:r>
            <a:r>
              <a:rPr lang="en-GB"/>
              <a:t> by the prime ministers of India and Japan on September 14, 2017 after which construction </a:t>
            </a:r>
            <a:r>
              <a:rPr lang="en-GB">
                <a:hlinkClick r:id="rId4"/>
              </a:rPr>
              <a:t>work commenced</a:t>
            </a:r>
            <a:r>
              <a:rPr lang="en-GB"/>
              <a:t> for a 4000-employee High-Speed Rail Training Institute (HSRTI) in Vadodara</a:t>
            </a:r>
            <a:endParaRPr lang="en-IN"/>
          </a:p>
        </p:txBody>
      </p:sp>
    </p:spTree>
    <p:extLst>
      <p:ext uri="{BB962C8B-B14F-4D97-AF65-F5344CB8AC3E}">
        <p14:creationId xmlns:p14="http://schemas.microsoft.com/office/powerpoint/2010/main" val="10055787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17431" y="578407"/>
            <a:ext cx="3056166" cy="400110"/>
          </a:xfrm>
          <a:prstGeom prst="rect">
            <a:avLst/>
          </a:prstGeom>
        </p:spPr>
        <p:txBody>
          <a:bodyPr wrap="square">
            <a:spAutoFit/>
          </a:bodyPr>
          <a:lstStyle/>
          <a:p>
            <a:pPr marL="342900" indent="-342900">
              <a:buFont typeface="Courier New" panose="02070309020205020404" pitchFamily="49" charset="0"/>
              <a:buChar char="o"/>
            </a:pPr>
            <a:r>
              <a:rPr lang="en-IN" sz="2000" b="1">
                <a:solidFill>
                  <a:srgbClr val="1C1C21"/>
                </a:solidFill>
                <a:latin typeface="Roboto"/>
              </a:rPr>
              <a:t>International Airport</a:t>
            </a:r>
            <a:endParaRPr lang="en-IN" sz="2000"/>
          </a:p>
        </p:txBody>
      </p:sp>
      <p:sp>
        <p:nvSpPr>
          <p:cNvPr id="3" name="TextBox 2"/>
          <p:cNvSpPr txBox="1"/>
          <p:nvPr/>
        </p:nvSpPr>
        <p:spPr>
          <a:xfrm>
            <a:off x="643943" y="1098035"/>
            <a:ext cx="4276042" cy="2585323"/>
          </a:xfrm>
          <a:prstGeom prst="rect">
            <a:avLst/>
          </a:prstGeom>
          <a:noFill/>
        </p:spPr>
        <p:txBody>
          <a:bodyPr wrap="none" rtlCol="0">
            <a:spAutoFit/>
          </a:bodyPr>
          <a:lstStyle/>
          <a:p>
            <a:r>
              <a:rPr lang="en-GB" smtClean="0"/>
              <a:t>Project Name:            </a:t>
            </a:r>
            <a:r>
              <a:rPr lang="en-IN" err="1"/>
              <a:t>Bhogapuram</a:t>
            </a:r>
            <a:r>
              <a:rPr lang="en-IN"/>
              <a:t> </a:t>
            </a:r>
            <a:r>
              <a:rPr lang="en-IN" smtClean="0"/>
              <a:t>Airport</a:t>
            </a:r>
          </a:p>
          <a:p>
            <a:r>
              <a:rPr lang="en-GB" smtClean="0"/>
              <a:t>Sector:                         Aviation Infrastructure</a:t>
            </a:r>
          </a:p>
          <a:p>
            <a:r>
              <a:rPr lang="en-GB" smtClean="0"/>
              <a:t>State:                           Andhra Pradesh</a:t>
            </a:r>
          </a:p>
          <a:p>
            <a:r>
              <a:rPr lang="en-GB" smtClean="0"/>
              <a:t>Project Date:              14 Dec 2023</a:t>
            </a:r>
          </a:p>
          <a:p>
            <a:r>
              <a:rPr lang="en-GB" smtClean="0"/>
              <a:t>Completion Date:      13 Dec 2026</a:t>
            </a:r>
          </a:p>
          <a:p>
            <a:r>
              <a:rPr lang="en-GB" smtClean="0"/>
              <a:t>Land area:                  2203.26 acres</a:t>
            </a:r>
          </a:p>
          <a:p>
            <a:r>
              <a:rPr lang="en-GB" smtClean="0"/>
              <a:t>Ticket Size:                 4727 </a:t>
            </a:r>
            <a:r>
              <a:rPr lang="en-GB" err="1" smtClean="0"/>
              <a:t>inr</a:t>
            </a:r>
            <a:r>
              <a:rPr lang="en-GB" smtClean="0"/>
              <a:t> </a:t>
            </a:r>
            <a:r>
              <a:rPr lang="en-GB" err="1" smtClean="0"/>
              <a:t>Crores</a:t>
            </a:r>
            <a:endParaRPr lang="en-GB" smtClean="0"/>
          </a:p>
          <a:p>
            <a:r>
              <a:rPr lang="en-GB" smtClean="0"/>
              <a:t>Developed by:           </a:t>
            </a:r>
            <a:r>
              <a:rPr lang="en-IN"/>
              <a:t>Larsen &amp; </a:t>
            </a:r>
            <a:r>
              <a:rPr lang="en-IN" smtClean="0"/>
              <a:t>Toubro</a:t>
            </a:r>
          </a:p>
          <a:p>
            <a:endParaRPr lang="en-GB" smtClean="0"/>
          </a:p>
        </p:txBody>
      </p:sp>
      <p:sp>
        <p:nvSpPr>
          <p:cNvPr id="6" name="Title 3"/>
          <p:cNvSpPr>
            <a:spLocks noGrp="1"/>
          </p:cNvSpPr>
          <p:nvPr>
            <p:ph idx="1"/>
          </p:nvPr>
        </p:nvSpPr>
        <p:spPr>
          <a:xfrm>
            <a:off x="0" y="3683000"/>
            <a:ext cx="12192000" cy="3175000"/>
          </a:xfrm>
        </p:spPr>
        <p:txBody>
          <a:bodyPr>
            <a:normAutofit fontScale="77500" lnSpcReduction="20000"/>
          </a:bodyPr>
          <a:lstStyle/>
          <a:p>
            <a:r>
              <a:rPr lang="en-IN"/>
              <a:t>GMR Visakhapatnam International Airport Limited (GVIAL), a subsidiary of GMR Airports Limited (GAL), is developing a Greenfield International Airport at </a:t>
            </a:r>
            <a:r>
              <a:rPr lang="en-IN" err="1"/>
              <a:t>Bhogapuram</a:t>
            </a:r>
            <a:r>
              <a:rPr lang="en-IN"/>
              <a:t>, </a:t>
            </a:r>
            <a:r>
              <a:rPr lang="en-IN" err="1"/>
              <a:t>Vizianagaram</a:t>
            </a:r>
            <a:r>
              <a:rPr lang="en-IN"/>
              <a:t> in Andhra Pradesh. This Airport Project is based on the Public Private Partnership (PPP) </a:t>
            </a:r>
            <a:r>
              <a:rPr lang="en-IN" smtClean="0"/>
              <a:t>model</a:t>
            </a:r>
          </a:p>
          <a:p>
            <a:r>
              <a:rPr lang="en-IN"/>
              <a:t>The proposed </a:t>
            </a:r>
            <a:r>
              <a:rPr lang="en-IN" err="1"/>
              <a:t>GreenField</a:t>
            </a:r>
            <a:r>
              <a:rPr lang="en-IN"/>
              <a:t> airport site lies on the border of Visakhapatnam and </a:t>
            </a:r>
            <a:r>
              <a:rPr lang="en-IN" err="1"/>
              <a:t>Vizianagaram</a:t>
            </a:r>
            <a:r>
              <a:rPr lang="en-IN"/>
              <a:t> districts, and is approximately 45 km from Visakhapatnam through NH-16 (Old NH-5) and 25 km from </a:t>
            </a:r>
            <a:r>
              <a:rPr lang="en-IN" err="1"/>
              <a:t>Vizianagaram</a:t>
            </a:r>
            <a:r>
              <a:rPr lang="en-IN"/>
              <a:t> via NH-43</a:t>
            </a:r>
            <a:r>
              <a:rPr lang="en-IN" smtClean="0"/>
              <a:t>.</a:t>
            </a:r>
          </a:p>
          <a:p>
            <a:r>
              <a:rPr lang="en-GB"/>
              <a:t>Currently, one 3800m long runway of 12L / 30R orientation is being planned along with MRO facilities</a:t>
            </a:r>
            <a:r>
              <a:rPr lang="en-GB" smtClean="0"/>
              <a:t>.</a:t>
            </a:r>
          </a:p>
          <a:p>
            <a:r>
              <a:rPr lang="en-GB"/>
              <a:t>A pre-bid meeting was held in August 2018, for which 13 developers showed interest in developing this airport. The government finally approved the GMR Group,</a:t>
            </a:r>
            <a:r>
              <a:rPr lang="en-GB" baseline="30000">
                <a:hlinkClick r:id="rId2"/>
              </a:rPr>
              <a:t>[12]</a:t>
            </a:r>
            <a:r>
              <a:rPr lang="en-GB"/>
              <a:t> who also operates the international airports of Indira Gandhi International Airport at New Delhi and Rajiv Gandhi International Airport at Hyderabad.</a:t>
            </a:r>
            <a:endParaRPr lang="en-IN"/>
          </a:p>
        </p:txBody>
      </p:sp>
      <p:pic>
        <p:nvPicPr>
          <p:cNvPr id="7" name="Picture 6"/>
          <p:cNvPicPr>
            <a:picLocks noChangeAspect="1"/>
          </p:cNvPicPr>
          <p:nvPr/>
        </p:nvPicPr>
        <p:blipFill>
          <a:blip r:embed="rId3"/>
          <a:stretch>
            <a:fillRect/>
          </a:stretch>
        </p:blipFill>
        <p:spPr>
          <a:xfrm>
            <a:off x="5563928" y="0"/>
            <a:ext cx="6628072" cy="3696216"/>
          </a:xfrm>
          <a:prstGeom prst="rect">
            <a:avLst/>
          </a:prstGeom>
        </p:spPr>
      </p:pic>
    </p:spTree>
    <p:extLst>
      <p:ext uri="{BB962C8B-B14F-4D97-AF65-F5344CB8AC3E}">
        <p14:creationId xmlns:p14="http://schemas.microsoft.com/office/powerpoint/2010/main" val="1228659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93950" y="611315"/>
            <a:ext cx="3980642"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smtClean="0"/>
              <a:t>Metro Rail Project(State Project)</a:t>
            </a:r>
            <a:endParaRPr lang="en-IN" sz="2000" b="1"/>
          </a:p>
        </p:txBody>
      </p:sp>
      <p:sp>
        <p:nvSpPr>
          <p:cNvPr id="3" name="TextBox 2"/>
          <p:cNvSpPr txBox="1"/>
          <p:nvPr/>
        </p:nvSpPr>
        <p:spPr>
          <a:xfrm>
            <a:off x="667488" y="1287888"/>
            <a:ext cx="5953489" cy="4524315"/>
          </a:xfrm>
          <a:prstGeom prst="rect">
            <a:avLst/>
          </a:prstGeom>
          <a:noFill/>
        </p:spPr>
        <p:txBody>
          <a:bodyPr wrap="none" rtlCol="0">
            <a:spAutoFit/>
          </a:bodyPr>
          <a:lstStyle/>
          <a:p>
            <a:r>
              <a:rPr lang="en-GB" smtClean="0"/>
              <a:t>Project Name:              </a:t>
            </a:r>
            <a:r>
              <a:rPr lang="en-IN"/>
              <a:t>Indore </a:t>
            </a:r>
            <a:r>
              <a:rPr lang="en-IN" smtClean="0"/>
              <a:t>Metro</a:t>
            </a:r>
          </a:p>
          <a:p>
            <a:r>
              <a:rPr lang="en-GB" smtClean="0"/>
              <a:t>Sector:                           Urban Public transport</a:t>
            </a:r>
          </a:p>
          <a:p>
            <a:r>
              <a:rPr lang="en-GB" smtClean="0"/>
              <a:t>State:                             Madhya Pradesh</a:t>
            </a:r>
          </a:p>
          <a:p>
            <a:r>
              <a:rPr lang="en-GB" smtClean="0"/>
              <a:t>Project Date:                30 Nov 2018</a:t>
            </a:r>
          </a:p>
          <a:p>
            <a:r>
              <a:rPr lang="en-GB" smtClean="0"/>
              <a:t>Completion Date:        31 Dec 2026</a:t>
            </a:r>
          </a:p>
          <a:p>
            <a:r>
              <a:rPr lang="en-GB" smtClean="0"/>
              <a:t>Ministry:                       Ministry of Housing &amp; Urban affairs</a:t>
            </a:r>
          </a:p>
          <a:p>
            <a:r>
              <a:rPr lang="en-GB" smtClean="0"/>
              <a:t>Ticket Size:                   7500.8 </a:t>
            </a:r>
            <a:r>
              <a:rPr lang="en-GB" err="1" smtClean="0"/>
              <a:t>inr</a:t>
            </a:r>
            <a:r>
              <a:rPr lang="en-GB" smtClean="0"/>
              <a:t> </a:t>
            </a:r>
            <a:r>
              <a:rPr lang="en-GB" err="1" smtClean="0"/>
              <a:t>Crores</a:t>
            </a:r>
            <a:endParaRPr lang="en-GB" smtClean="0"/>
          </a:p>
          <a:p>
            <a:r>
              <a:rPr lang="en-GB" smtClean="0"/>
              <a:t>Number of lines:         1(Yellow Line)</a:t>
            </a:r>
          </a:p>
          <a:p>
            <a:r>
              <a:rPr lang="en-GB" smtClean="0"/>
              <a:t>Land Area:                    94 Km</a:t>
            </a:r>
          </a:p>
          <a:p>
            <a:r>
              <a:rPr lang="en-GB" smtClean="0"/>
              <a:t>Number of Station:     29(16 Under construction 13 approved)</a:t>
            </a:r>
          </a:p>
          <a:p>
            <a:r>
              <a:rPr lang="en-GB" smtClean="0"/>
              <a:t>Ownership:                   </a:t>
            </a:r>
            <a:r>
              <a:rPr lang="en-IN"/>
              <a:t>Madhya Pradesh Metro Rail Co </a:t>
            </a:r>
            <a:r>
              <a:rPr lang="en-IN" smtClean="0"/>
              <a:t>Limited</a:t>
            </a:r>
          </a:p>
          <a:p>
            <a:r>
              <a:rPr lang="en-GB" smtClean="0"/>
              <a:t>System Specs:               80 Top </a:t>
            </a:r>
            <a:r>
              <a:rPr lang="en-GB" err="1" smtClean="0"/>
              <a:t>speed,Track</a:t>
            </a:r>
            <a:r>
              <a:rPr lang="en-GB" smtClean="0"/>
              <a:t> gauge-1435mm</a:t>
            </a:r>
          </a:p>
          <a:p>
            <a:r>
              <a:rPr lang="en-GB"/>
              <a:t> </a:t>
            </a:r>
            <a:r>
              <a:rPr lang="en-GB" smtClean="0"/>
              <a:t>                                       electrification-750 V DC third Rail</a:t>
            </a:r>
          </a:p>
          <a:p>
            <a:endParaRPr lang="en-GB"/>
          </a:p>
          <a:p>
            <a:r>
              <a:rPr lang="en-IN"/>
              <a:t> </a:t>
            </a:r>
          </a:p>
          <a:p>
            <a:endParaRPr lang="en-IN"/>
          </a:p>
        </p:txBody>
      </p:sp>
      <p:pic>
        <p:nvPicPr>
          <p:cNvPr id="4" name="Picture 3"/>
          <p:cNvPicPr>
            <a:picLocks noChangeAspect="1"/>
          </p:cNvPicPr>
          <p:nvPr/>
        </p:nvPicPr>
        <p:blipFill>
          <a:blip r:embed="rId2"/>
          <a:stretch>
            <a:fillRect/>
          </a:stretch>
        </p:blipFill>
        <p:spPr>
          <a:xfrm>
            <a:off x="6503691" y="334852"/>
            <a:ext cx="6503970" cy="5377465"/>
          </a:xfrm>
          <a:prstGeom prst="rect">
            <a:avLst/>
          </a:prstGeom>
        </p:spPr>
      </p:pic>
    </p:spTree>
    <p:extLst>
      <p:ext uri="{BB962C8B-B14F-4D97-AF65-F5344CB8AC3E}">
        <p14:creationId xmlns:p14="http://schemas.microsoft.com/office/powerpoint/2010/main" val="1866756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lstStyle/>
          <a:p>
            <a:r>
              <a:rPr lang="en-GB"/>
              <a:t>Indore Metro’s master plan with 94 </a:t>
            </a:r>
            <a:r>
              <a:rPr lang="en-GB" err="1"/>
              <a:t>kms</a:t>
            </a:r>
            <a:r>
              <a:rPr lang="en-GB"/>
              <a:t> of routes was prepared by </a:t>
            </a:r>
            <a:r>
              <a:rPr lang="en-GB" err="1"/>
              <a:t>Rohit</a:t>
            </a:r>
            <a:r>
              <a:rPr lang="en-GB"/>
              <a:t> Associates Cities &amp; Rails </a:t>
            </a:r>
            <a:r>
              <a:rPr lang="en-GB" err="1"/>
              <a:t>Pvt.Ltd</a:t>
            </a:r>
            <a:r>
              <a:rPr lang="en-GB"/>
              <a:t> and envisions 4 metro lines &amp; 2 spurs criss-crossing the city out of which 1 line (Yellow Line / Line-3 – a ring line) has been selected for implementation in Phase 1</a:t>
            </a:r>
            <a:r>
              <a:rPr lang="en-GB" smtClean="0"/>
              <a:t>.</a:t>
            </a:r>
          </a:p>
          <a:p>
            <a:r>
              <a:rPr lang="en-GB"/>
              <a:t>The total system consists of 11 corridors (lines) covering a distance of 124 kilometres (77 mi). This project will cost approximately ₹12,000 </a:t>
            </a:r>
            <a:r>
              <a:rPr lang="en-GB" err="1"/>
              <a:t>crore</a:t>
            </a:r>
            <a:r>
              <a:rPr lang="en-GB"/>
              <a:t> (US$1.5 billion</a:t>
            </a:r>
            <a:r>
              <a:rPr lang="en-GB" smtClean="0"/>
              <a:t>).</a:t>
            </a:r>
          </a:p>
          <a:p>
            <a:r>
              <a:rPr lang="en-GB"/>
              <a:t>Indore Metro’s Phase 1 project’s Detailed Project Report (DPR) with 33.53 km of routes was approved by the state government in December </a:t>
            </a:r>
            <a:r>
              <a:rPr lang="en-GB" smtClean="0"/>
              <a:t>2016.</a:t>
            </a:r>
          </a:p>
          <a:p>
            <a:r>
              <a:rPr lang="en-GB"/>
              <a:t>The metro system will be elevated, underground and on ground.</a:t>
            </a:r>
            <a:r>
              <a:rPr lang="en-GB" baseline="30000">
                <a:hlinkClick r:id="rId2"/>
              </a:rPr>
              <a:t>[2]</a:t>
            </a:r>
            <a:r>
              <a:rPr lang="en-GB"/>
              <a:t> The Indore Metro project has been subject to serious contestation due to the inappropriate shifting of Seismic </a:t>
            </a:r>
            <a:r>
              <a:rPr lang="en-GB" smtClean="0"/>
              <a:t>zone-II.</a:t>
            </a:r>
          </a:p>
          <a:p>
            <a:r>
              <a:rPr lang="en-GB"/>
              <a:t>The project was originally planned to be partly funded through an official development assistance (ODA) loan from the Japan International Cooperation Agency (JICA), but will now be funded by the Asian Development Bank (ADB) for an undisclosed amount and New Development Bank (NDB) for $225 million</a:t>
            </a:r>
            <a:r>
              <a:rPr lang="en-GB" smtClean="0"/>
              <a:t>.</a:t>
            </a:r>
          </a:p>
          <a:p>
            <a:endParaRPr lang="en-IN"/>
          </a:p>
        </p:txBody>
      </p:sp>
    </p:spTree>
    <p:extLst>
      <p:ext uri="{BB962C8B-B14F-4D97-AF65-F5344CB8AC3E}">
        <p14:creationId xmlns:p14="http://schemas.microsoft.com/office/powerpoint/2010/main" val="25517006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2125" y="296215"/>
            <a:ext cx="6632200"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a:t>Development Of </a:t>
            </a:r>
            <a:r>
              <a:rPr lang="en-GB" sz="2000" b="1" err="1"/>
              <a:t>Dholera</a:t>
            </a:r>
            <a:r>
              <a:rPr lang="en-GB" sz="2000" b="1"/>
              <a:t> International Greenfield Airport</a:t>
            </a:r>
            <a:endParaRPr lang="en-IN" sz="2000"/>
          </a:p>
        </p:txBody>
      </p:sp>
      <p:sp>
        <p:nvSpPr>
          <p:cNvPr id="3" name="TextBox 2"/>
          <p:cNvSpPr txBox="1"/>
          <p:nvPr/>
        </p:nvSpPr>
        <p:spPr>
          <a:xfrm>
            <a:off x="1107583" y="1262130"/>
            <a:ext cx="4929298" cy="2862322"/>
          </a:xfrm>
          <a:prstGeom prst="rect">
            <a:avLst/>
          </a:prstGeom>
          <a:noFill/>
        </p:spPr>
        <p:txBody>
          <a:bodyPr wrap="none" rtlCol="0">
            <a:spAutoFit/>
          </a:bodyPr>
          <a:lstStyle/>
          <a:p>
            <a:r>
              <a:rPr lang="en-GB" smtClean="0"/>
              <a:t>Project name:                      </a:t>
            </a:r>
            <a:r>
              <a:rPr lang="en-GB" err="1" smtClean="0"/>
              <a:t>Dholera</a:t>
            </a:r>
            <a:r>
              <a:rPr lang="en-GB" smtClean="0"/>
              <a:t> Airport</a:t>
            </a:r>
          </a:p>
          <a:p>
            <a:r>
              <a:rPr lang="en-GB" smtClean="0"/>
              <a:t>Sector:                                  Aviation Infrastructure</a:t>
            </a:r>
          </a:p>
          <a:p>
            <a:r>
              <a:rPr lang="en-GB" smtClean="0"/>
              <a:t>State:                                    Gujarat</a:t>
            </a:r>
          </a:p>
          <a:p>
            <a:r>
              <a:rPr lang="en-GB" smtClean="0"/>
              <a:t>Project start date:              28 Jul 2022</a:t>
            </a:r>
          </a:p>
          <a:p>
            <a:r>
              <a:rPr lang="en-GB" smtClean="0"/>
              <a:t>Completion Date:               31 Dec 2025</a:t>
            </a:r>
          </a:p>
          <a:p>
            <a:r>
              <a:rPr lang="en-GB" smtClean="0"/>
              <a:t>Partner Name:                    </a:t>
            </a:r>
            <a:r>
              <a:rPr lang="en-IN"/>
              <a:t>M/s </a:t>
            </a:r>
            <a:r>
              <a:rPr lang="en-IN" err="1"/>
              <a:t>Varaha</a:t>
            </a:r>
            <a:r>
              <a:rPr lang="en-IN"/>
              <a:t> Infra </a:t>
            </a:r>
            <a:r>
              <a:rPr lang="en-IN" smtClean="0"/>
              <a:t>Limited</a:t>
            </a:r>
          </a:p>
          <a:p>
            <a:r>
              <a:rPr lang="en-GB" smtClean="0"/>
              <a:t>Land area:                           1501 </a:t>
            </a:r>
            <a:r>
              <a:rPr lang="en-GB" err="1" smtClean="0"/>
              <a:t>hecares</a:t>
            </a:r>
            <a:endParaRPr lang="en-GB" smtClean="0"/>
          </a:p>
          <a:p>
            <a:r>
              <a:rPr lang="en-GB" smtClean="0"/>
              <a:t>Ticket Size:                          1305 </a:t>
            </a:r>
            <a:r>
              <a:rPr lang="en-GB" err="1" smtClean="0"/>
              <a:t>inr</a:t>
            </a:r>
            <a:r>
              <a:rPr lang="en-GB" smtClean="0"/>
              <a:t> </a:t>
            </a:r>
            <a:r>
              <a:rPr lang="en-GB" err="1" smtClean="0"/>
              <a:t>Crores</a:t>
            </a:r>
            <a:endParaRPr lang="en-GB" smtClean="0"/>
          </a:p>
          <a:p>
            <a:endParaRPr lang="en-GB" smtClean="0"/>
          </a:p>
          <a:p>
            <a:endParaRPr lang="en-IN"/>
          </a:p>
        </p:txBody>
      </p:sp>
      <p:pic>
        <p:nvPicPr>
          <p:cNvPr id="4" name="Picture 3"/>
          <p:cNvPicPr>
            <a:picLocks noChangeAspect="1"/>
          </p:cNvPicPr>
          <p:nvPr/>
        </p:nvPicPr>
        <p:blipFill>
          <a:blip r:embed="rId2"/>
          <a:stretch>
            <a:fillRect/>
          </a:stretch>
        </p:blipFill>
        <p:spPr>
          <a:xfrm>
            <a:off x="6331620" y="696325"/>
            <a:ext cx="5958626" cy="3253623"/>
          </a:xfrm>
          <a:prstGeom prst="rect">
            <a:avLst/>
          </a:prstGeom>
        </p:spPr>
      </p:pic>
      <p:sp>
        <p:nvSpPr>
          <p:cNvPr id="6" name="Content Placeholder 5"/>
          <p:cNvSpPr>
            <a:spLocks noGrp="1"/>
          </p:cNvSpPr>
          <p:nvPr>
            <p:ph idx="1"/>
          </p:nvPr>
        </p:nvSpPr>
        <p:spPr>
          <a:xfrm>
            <a:off x="0" y="3721993"/>
            <a:ext cx="12192000" cy="3136007"/>
          </a:xfrm>
        </p:spPr>
        <p:txBody>
          <a:bodyPr>
            <a:normAutofit lnSpcReduction="10000"/>
          </a:bodyPr>
          <a:lstStyle/>
          <a:p>
            <a:r>
              <a:rPr lang="en-IN" sz="2000" err="1"/>
              <a:t>Dholera</a:t>
            </a:r>
            <a:r>
              <a:rPr lang="en-IN" sz="2000"/>
              <a:t> International Airport </a:t>
            </a:r>
            <a:r>
              <a:rPr lang="en-IN" sz="2000" smtClean="0"/>
              <a:t>is </a:t>
            </a:r>
            <a:r>
              <a:rPr lang="en-IN" sz="2000"/>
              <a:t>an under-construction </a:t>
            </a:r>
            <a:r>
              <a:rPr lang="en-IN" sz="2000" smtClean="0"/>
              <a:t>international airport</a:t>
            </a:r>
            <a:r>
              <a:rPr lang="en-IN" sz="2000"/>
              <a:t> and a </a:t>
            </a:r>
            <a:r>
              <a:rPr lang="en-IN" sz="2000" smtClean="0"/>
              <a:t>greenfield airport, </a:t>
            </a:r>
            <a:r>
              <a:rPr lang="en-IN" sz="2000"/>
              <a:t>which will serve the </a:t>
            </a:r>
            <a:r>
              <a:rPr lang="en-IN" sz="2000" err="1" smtClean="0"/>
              <a:t>Dholera</a:t>
            </a:r>
            <a:r>
              <a:rPr lang="en-IN" sz="2000" smtClean="0"/>
              <a:t> Special Investment Region</a:t>
            </a:r>
            <a:r>
              <a:rPr lang="en-IN" sz="2000"/>
              <a:t> (DSIR) in </a:t>
            </a:r>
            <a:r>
              <a:rPr lang="en-IN" sz="2000" smtClean="0"/>
              <a:t>Gujarat.</a:t>
            </a:r>
            <a:r>
              <a:rPr lang="en-GB" sz="2000"/>
              <a:t> It is being built near </a:t>
            </a:r>
            <a:r>
              <a:rPr lang="en-GB" sz="2000" err="1"/>
              <a:t>Navagam</a:t>
            </a:r>
            <a:r>
              <a:rPr lang="en-GB" sz="2000"/>
              <a:t> in the </a:t>
            </a:r>
            <a:r>
              <a:rPr lang="en-GB" sz="2000" err="1"/>
              <a:t>Dholera</a:t>
            </a:r>
            <a:r>
              <a:rPr lang="en-GB" sz="2000"/>
              <a:t> </a:t>
            </a:r>
            <a:r>
              <a:rPr lang="en-GB" sz="2000" err="1"/>
              <a:t>taluka</a:t>
            </a:r>
            <a:r>
              <a:rPr lang="en-GB" sz="2000"/>
              <a:t> of </a:t>
            </a:r>
            <a:r>
              <a:rPr lang="en-GB" sz="2000" err="1" smtClean="0"/>
              <a:t>Ahmedabat</a:t>
            </a:r>
            <a:r>
              <a:rPr lang="en-GB" sz="2000" smtClean="0"/>
              <a:t> District. </a:t>
            </a:r>
            <a:r>
              <a:rPr lang="en-GB" sz="2000"/>
              <a:t>The project site is spread over 1,426 </a:t>
            </a:r>
            <a:r>
              <a:rPr lang="en-GB" sz="2000" smtClean="0"/>
              <a:t>hectares</a:t>
            </a:r>
            <a:r>
              <a:rPr lang="en-GB" sz="2000"/>
              <a:t> about 80 km (50 mi) from </a:t>
            </a:r>
            <a:r>
              <a:rPr lang="en-GB" sz="2000" smtClean="0"/>
              <a:t>Ahmedabad</a:t>
            </a:r>
            <a:r>
              <a:rPr lang="en-GB" sz="2000"/>
              <a:t> and around 20 km (12 mi) from the </a:t>
            </a:r>
            <a:r>
              <a:rPr lang="en-GB" sz="2000" err="1"/>
              <a:t>Dholera</a:t>
            </a:r>
            <a:r>
              <a:rPr lang="en-GB" sz="2000"/>
              <a:t> Special Investment Region (DSIR</a:t>
            </a:r>
            <a:r>
              <a:rPr lang="en-GB" sz="2000" smtClean="0"/>
              <a:t>).75 </a:t>
            </a:r>
            <a:r>
              <a:rPr lang="en-GB" sz="2000"/>
              <a:t>hectares of government land has been allocated for commercial development</a:t>
            </a:r>
            <a:r>
              <a:rPr lang="en-GB" sz="2000" smtClean="0"/>
              <a:t>.</a:t>
            </a:r>
          </a:p>
          <a:p>
            <a:r>
              <a:rPr lang="en-GB" sz="2000"/>
              <a:t>The project’s owner DIACL is a joint-venture of Airports Authority of India (AAI), Government of Gujarat (</a:t>
            </a:r>
            <a:r>
              <a:rPr lang="en-GB" sz="2000" err="1"/>
              <a:t>GoG</a:t>
            </a:r>
            <a:r>
              <a:rPr lang="en-GB" sz="2000"/>
              <a:t>) and National Industrial Corridor Development and Implementation Trust (NICDIT) holding equity in the ratio of 51:33:16</a:t>
            </a:r>
            <a:r>
              <a:rPr lang="en-GB" sz="2000" smtClean="0"/>
              <a:t>.</a:t>
            </a:r>
          </a:p>
          <a:p>
            <a:r>
              <a:rPr lang="en-GB" sz="2000"/>
              <a:t>The airport would serve the logistics requirements of the DSIR, which is planned as a huge industrial township in the </a:t>
            </a:r>
            <a:r>
              <a:rPr lang="en-GB" sz="2000" smtClean="0"/>
              <a:t>Delhi Mumbai industrial corridor</a:t>
            </a:r>
            <a:r>
              <a:rPr lang="en-GB" sz="2000"/>
              <a:t> (DMIC) project</a:t>
            </a:r>
            <a:r>
              <a:rPr lang="en-GB" sz="2000" smtClean="0"/>
              <a:t>,</a:t>
            </a:r>
            <a:r>
              <a:rPr lang="en-GB" sz="2000"/>
              <a:t> as well as to relieve congestion of the </a:t>
            </a:r>
            <a:r>
              <a:rPr lang="en-GB" sz="2000" smtClean="0"/>
              <a:t>existing </a:t>
            </a:r>
            <a:r>
              <a:rPr lang="en-GB" sz="2000" err="1" smtClean="0"/>
              <a:t>Sardar</a:t>
            </a:r>
            <a:r>
              <a:rPr lang="en-GB" sz="2000" smtClean="0"/>
              <a:t> </a:t>
            </a:r>
            <a:r>
              <a:rPr lang="en-GB" sz="2000" err="1" smtClean="0"/>
              <a:t>Vallaabhbhai</a:t>
            </a:r>
            <a:r>
              <a:rPr lang="en-GB" sz="2000" smtClean="0"/>
              <a:t> Patel International Airport.</a:t>
            </a:r>
            <a:endParaRPr lang="en-IN" sz="2000"/>
          </a:p>
        </p:txBody>
      </p:sp>
    </p:spTree>
    <p:extLst>
      <p:ext uri="{BB962C8B-B14F-4D97-AF65-F5344CB8AC3E}">
        <p14:creationId xmlns:p14="http://schemas.microsoft.com/office/powerpoint/2010/main" val="1656856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406" y="373487"/>
            <a:ext cx="6328912" cy="369332"/>
          </a:xfrm>
          <a:prstGeom prst="rect">
            <a:avLst/>
          </a:prstGeom>
          <a:noFill/>
        </p:spPr>
        <p:txBody>
          <a:bodyPr wrap="none" rtlCol="0">
            <a:spAutoFit/>
          </a:bodyPr>
          <a:lstStyle/>
          <a:p>
            <a:pPr marL="285750" indent="-285750">
              <a:buFont typeface="Courier New" panose="02070309020205020404" pitchFamily="49" charset="0"/>
              <a:buChar char="o"/>
            </a:pPr>
            <a:r>
              <a:rPr lang="en-GB" b="1"/>
              <a:t>Construction And Development Of Film </a:t>
            </a:r>
            <a:r>
              <a:rPr lang="en-GB" b="1" smtClean="0"/>
              <a:t>City(National Project)</a:t>
            </a:r>
            <a:endParaRPr lang="en-IN"/>
          </a:p>
        </p:txBody>
      </p:sp>
      <p:sp>
        <p:nvSpPr>
          <p:cNvPr id="3" name="TextBox 2"/>
          <p:cNvSpPr txBox="1"/>
          <p:nvPr/>
        </p:nvSpPr>
        <p:spPr>
          <a:xfrm>
            <a:off x="811370" y="1119517"/>
            <a:ext cx="5043047" cy="2862322"/>
          </a:xfrm>
          <a:prstGeom prst="rect">
            <a:avLst/>
          </a:prstGeom>
          <a:noFill/>
        </p:spPr>
        <p:txBody>
          <a:bodyPr wrap="none" rtlCol="0">
            <a:spAutoFit/>
          </a:bodyPr>
          <a:lstStyle/>
          <a:p>
            <a:r>
              <a:rPr lang="en-IN" smtClean="0"/>
              <a:t>Project Name:                           	</a:t>
            </a:r>
            <a:r>
              <a:rPr lang="en-IN" err="1" smtClean="0"/>
              <a:t>Bayview</a:t>
            </a:r>
            <a:r>
              <a:rPr lang="en-IN" smtClean="0"/>
              <a:t> Projects</a:t>
            </a:r>
          </a:p>
          <a:p>
            <a:r>
              <a:rPr lang="en-IN" smtClean="0"/>
              <a:t>Sector:                                        Real Estate</a:t>
            </a:r>
          </a:p>
          <a:p>
            <a:r>
              <a:rPr lang="en-IN" smtClean="0"/>
              <a:t>State:                                          Uttar Pradesh</a:t>
            </a:r>
          </a:p>
          <a:p>
            <a:r>
              <a:rPr lang="en-IN" smtClean="0"/>
              <a:t>Project Date:                             01 Dec 2023</a:t>
            </a:r>
          </a:p>
          <a:p>
            <a:r>
              <a:rPr lang="en-IN" smtClean="0"/>
              <a:t>Completion Date:                     01 Dec 2033</a:t>
            </a:r>
          </a:p>
          <a:p>
            <a:r>
              <a:rPr lang="en-IN" smtClean="0"/>
              <a:t>Project type:                              Industrial Park</a:t>
            </a:r>
          </a:p>
          <a:p>
            <a:r>
              <a:rPr lang="en-IN" smtClean="0"/>
              <a:t>Ticket Size:                                 7210 </a:t>
            </a:r>
            <a:r>
              <a:rPr lang="en-IN" err="1" smtClean="0"/>
              <a:t>inr</a:t>
            </a:r>
            <a:r>
              <a:rPr lang="en-IN" smtClean="0"/>
              <a:t> </a:t>
            </a:r>
            <a:r>
              <a:rPr lang="en-IN" err="1" smtClean="0"/>
              <a:t>Crores</a:t>
            </a:r>
            <a:endParaRPr lang="en-IN" smtClean="0"/>
          </a:p>
          <a:p>
            <a:r>
              <a:rPr lang="en-IN" smtClean="0"/>
              <a:t>Developer Name:                     LLP and </a:t>
            </a:r>
            <a:r>
              <a:rPr lang="en-IN" err="1" smtClean="0"/>
              <a:t>Bhutani</a:t>
            </a:r>
            <a:r>
              <a:rPr lang="en-IN" smtClean="0"/>
              <a:t> group</a:t>
            </a:r>
          </a:p>
          <a:p>
            <a:r>
              <a:rPr lang="en-IN" smtClean="0"/>
              <a:t>Land area:                                  800 acres</a:t>
            </a:r>
          </a:p>
          <a:p>
            <a:r>
              <a:rPr lang="en-IN" smtClean="0"/>
              <a:t>Phases:                                       3</a:t>
            </a:r>
            <a:endParaRPr lang="en-IN"/>
          </a:p>
        </p:txBody>
      </p:sp>
      <p:pic>
        <p:nvPicPr>
          <p:cNvPr id="4" name="Picture 3"/>
          <p:cNvPicPr>
            <a:picLocks noChangeAspect="1"/>
          </p:cNvPicPr>
          <p:nvPr/>
        </p:nvPicPr>
        <p:blipFill>
          <a:blip r:embed="rId2"/>
          <a:stretch>
            <a:fillRect/>
          </a:stretch>
        </p:blipFill>
        <p:spPr>
          <a:xfrm>
            <a:off x="6969668" y="373487"/>
            <a:ext cx="5215429" cy="3608350"/>
          </a:xfrm>
          <a:prstGeom prst="rect">
            <a:avLst/>
          </a:prstGeom>
        </p:spPr>
      </p:pic>
      <p:sp>
        <p:nvSpPr>
          <p:cNvPr id="6" name="Content Placeholder 5"/>
          <p:cNvSpPr>
            <a:spLocks noGrp="1"/>
          </p:cNvSpPr>
          <p:nvPr>
            <p:ph idx="1"/>
          </p:nvPr>
        </p:nvSpPr>
        <p:spPr>
          <a:xfrm>
            <a:off x="0" y="3981838"/>
            <a:ext cx="12192000" cy="2876161"/>
          </a:xfrm>
        </p:spPr>
        <p:txBody>
          <a:bodyPr>
            <a:normAutofit/>
          </a:bodyPr>
          <a:lstStyle/>
          <a:p>
            <a:r>
              <a:rPr lang="en-GB" sz="2000"/>
              <a:t>The Uttar Pradesh government has handed over the “letter of award” for the construction, maintenance and operation of the International Film City project to the consortium led by Bollywood filmmaker </a:t>
            </a:r>
            <a:r>
              <a:rPr lang="en-GB" sz="2000" b="1" u="sng" err="1">
                <a:hlinkClick r:id="rId3"/>
              </a:rPr>
              <a:t>Boney</a:t>
            </a:r>
            <a:r>
              <a:rPr lang="en-GB" sz="2000" b="1" u="sng">
                <a:hlinkClick r:id="rId3"/>
              </a:rPr>
              <a:t> Kapoor’s</a:t>
            </a:r>
            <a:r>
              <a:rPr lang="en-GB" sz="2000"/>
              <a:t> firm Baywatch Projects </a:t>
            </a:r>
            <a:r>
              <a:rPr lang="en-GB" sz="2000" smtClean="0"/>
              <a:t>LLP.</a:t>
            </a:r>
          </a:p>
          <a:p>
            <a:r>
              <a:rPr lang="en-GB" sz="2000"/>
              <a:t>UP Chief Minister </a:t>
            </a:r>
            <a:r>
              <a:rPr lang="en-GB" sz="2000" b="1" u="sng">
                <a:hlinkClick r:id="rId4"/>
              </a:rPr>
              <a:t>Yogi </a:t>
            </a:r>
            <a:r>
              <a:rPr lang="en-GB" sz="2000" b="1" u="sng" err="1">
                <a:hlinkClick r:id="rId4"/>
              </a:rPr>
              <a:t>Adityanath</a:t>
            </a:r>
            <a:r>
              <a:rPr lang="en-GB" sz="2000" err="1"/>
              <a:t>’s</a:t>
            </a:r>
            <a:r>
              <a:rPr lang="en-GB" sz="2000"/>
              <a:t> ambitious International Film City will be developed in sector 21 along the Yamuna Expressway near </a:t>
            </a:r>
            <a:r>
              <a:rPr lang="en-GB" sz="2000" b="1">
                <a:hlinkClick r:id="rId5"/>
              </a:rPr>
              <a:t>Noida International Airport</a:t>
            </a:r>
            <a:r>
              <a:rPr lang="en-GB" sz="2000" smtClean="0"/>
              <a:t>.</a:t>
            </a:r>
          </a:p>
          <a:p>
            <a:r>
              <a:rPr lang="en-GB" sz="2000"/>
              <a:t>The development of the first phase of International Film City in Noida is expected to generate direct and indirect employment for 10,000 </a:t>
            </a:r>
            <a:r>
              <a:rPr lang="en-GB" sz="2000" smtClean="0"/>
              <a:t>people.</a:t>
            </a:r>
            <a:r>
              <a:rPr lang="en-GB" sz="2000"/>
              <a:t> In the 230-acre land parcel, a proposed layout has been allocated for filming facilities, post-production facilities, hospitality, retail, and food and beverage </a:t>
            </a:r>
            <a:r>
              <a:rPr lang="en-GB" sz="2000" smtClean="0"/>
              <a:t>development.</a:t>
            </a:r>
          </a:p>
          <a:p>
            <a:pPr marL="0" indent="0">
              <a:buNone/>
            </a:pPr>
            <a:endParaRPr lang="en-GB" sz="2000" smtClean="0"/>
          </a:p>
          <a:p>
            <a:endParaRPr lang="en-GB" sz="2000" smtClean="0"/>
          </a:p>
          <a:p>
            <a:endParaRPr lang="en-GB"/>
          </a:p>
        </p:txBody>
      </p:sp>
    </p:spTree>
    <p:extLst>
      <p:ext uri="{BB962C8B-B14F-4D97-AF65-F5344CB8AC3E}">
        <p14:creationId xmlns:p14="http://schemas.microsoft.com/office/powerpoint/2010/main" val="2920178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7729" y="244699"/>
            <a:ext cx="10792495" cy="2831544"/>
          </a:xfrm>
          <a:prstGeom prst="rect">
            <a:avLst/>
          </a:prstGeom>
        </p:spPr>
        <p:txBody>
          <a:bodyPr wrap="square">
            <a:spAutoFit/>
          </a:bodyPr>
          <a:lstStyle/>
          <a:p>
            <a:pPr marL="285750" indent="-285750">
              <a:buFont typeface="Arial" panose="020B0604020202020204" pitchFamily="34" charset="0"/>
              <a:buChar char="•"/>
            </a:pPr>
            <a:endParaRPr lang="en-GB" sz="2000" b="1" u="sng" smtClean="0"/>
          </a:p>
          <a:p>
            <a:pPr marL="342900" indent="-342900">
              <a:buFont typeface="Wingdings" panose="05000000000000000000" pitchFamily="2" charset="2"/>
              <a:buChar char="q"/>
            </a:pPr>
            <a:r>
              <a:rPr lang="en-GB" sz="2000" b="1" u="sng" smtClean="0"/>
              <a:t>Importance </a:t>
            </a:r>
            <a:r>
              <a:rPr lang="en-GB" sz="2000" b="1" u="sng"/>
              <a:t>of government investment in economic </a:t>
            </a:r>
            <a:r>
              <a:rPr lang="en-GB" sz="2000" b="1" u="sng" smtClean="0"/>
              <a:t>development</a:t>
            </a:r>
          </a:p>
          <a:p>
            <a:endParaRPr lang="en-GB" b="1" u="sng"/>
          </a:p>
          <a:p>
            <a:pPr marL="342900" indent="-342900">
              <a:buFont typeface="Wingdings" panose="05000000000000000000" pitchFamily="2" charset="2"/>
              <a:buChar char="Ø"/>
            </a:pPr>
            <a:r>
              <a:rPr lang="en-IN" sz="2000"/>
              <a:t>Infrastructure </a:t>
            </a:r>
            <a:r>
              <a:rPr lang="en-IN" sz="2000" smtClean="0"/>
              <a:t>Development</a:t>
            </a:r>
            <a:endParaRPr lang="en-IN" sz="2000"/>
          </a:p>
          <a:p>
            <a:pPr marL="342900" indent="-342900">
              <a:buFont typeface="Wingdings" panose="05000000000000000000" pitchFamily="2" charset="2"/>
              <a:buChar char="Ø"/>
            </a:pPr>
            <a:r>
              <a:rPr lang="en-IN" sz="2000"/>
              <a:t>Human Capital Development</a:t>
            </a:r>
          </a:p>
          <a:p>
            <a:pPr marL="342900" indent="-342900">
              <a:buFont typeface="Wingdings" panose="05000000000000000000" pitchFamily="2" charset="2"/>
              <a:buChar char="Ø"/>
            </a:pPr>
            <a:r>
              <a:rPr lang="en-IN" sz="2000"/>
              <a:t>Research and Development (R&amp;D)</a:t>
            </a:r>
          </a:p>
          <a:p>
            <a:pPr marL="342900" indent="-342900">
              <a:buFont typeface="Wingdings" panose="05000000000000000000" pitchFamily="2" charset="2"/>
              <a:buChar char="Ø"/>
            </a:pPr>
            <a:r>
              <a:rPr lang="en-IN" sz="2000"/>
              <a:t>Industry Support</a:t>
            </a:r>
          </a:p>
          <a:p>
            <a:pPr marL="342900" indent="-342900">
              <a:buFont typeface="Wingdings" panose="05000000000000000000" pitchFamily="2" charset="2"/>
              <a:buChar char="Ø"/>
            </a:pPr>
            <a:r>
              <a:rPr lang="en-IN" sz="2000" smtClean="0"/>
              <a:t>Stabilization </a:t>
            </a:r>
            <a:r>
              <a:rPr lang="en-IN" sz="2000" smtClean="0"/>
              <a:t>Policies</a:t>
            </a:r>
          </a:p>
          <a:p>
            <a:pPr marL="342900" indent="-342900">
              <a:buFont typeface="Wingdings" panose="05000000000000000000" pitchFamily="2" charset="2"/>
              <a:buChar char="Ø"/>
            </a:pPr>
            <a:r>
              <a:rPr lang="en-IN" sz="2000"/>
              <a:t>Public Goods Provision</a:t>
            </a:r>
            <a:endParaRPr lang="en-GB" sz="2000"/>
          </a:p>
        </p:txBody>
      </p:sp>
      <p:pic>
        <p:nvPicPr>
          <p:cNvPr id="4" name="Picture 3"/>
          <p:cNvPicPr/>
          <p:nvPr/>
        </p:nvPicPr>
        <p:blipFill>
          <a:blip r:embed="rId2"/>
          <a:stretch>
            <a:fillRect/>
          </a:stretch>
        </p:blipFill>
        <p:spPr>
          <a:xfrm>
            <a:off x="4117549" y="2240923"/>
            <a:ext cx="7022675" cy="4456089"/>
          </a:xfrm>
          <a:prstGeom prst="rect">
            <a:avLst/>
          </a:prstGeom>
        </p:spPr>
      </p:pic>
    </p:spTree>
    <p:extLst>
      <p:ext uri="{BB962C8B-B14F-4D97-AF65-F5344CB8AC3E}">
        <p14:creationId xmlns:p14="http://schemas.microsoft.com/office/powerpoint/2010/main" val="24862105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882824" y="0"/>
            <a:ext cx="5309175" cy="3966318"/>
          </a:xfrm>
          <a:prstGeom prst="rect">
            <a:avLst/>
          </a:prstGeom>
        </p:spPr>
      </p:pic>
      <p:sp>
        <p:nvSpPr>
          <p:cNvPr id="3" name="TextBox 2"/>
          <p:cNvSpPr txBox="1"/>
          <p:nvPr/>
        </p:nvSpPr>
        <p:spPr>
          <a:xfrm>
            <a:off x="1184855" y="346432"/>
            <a:ext cx="4967707" cy="400110"/>
          </a:xfrm>
          <a:prstGeom prst="rect">
            <a:avLst/>
          </a:prstGeom>
          <a:noFill/>
        </p:spPr>
        <p:txBody>
          <a:bodyPr wrap="none" rtlCol="0">
            <a:spAutoFit/>
          </a:bodyPr>
          <a:lstStyle/>
          <a:p>
            <a:pPr marL="342900" indent="-342900">
              <a:buFont typeface="Courier New" panose="02070309020205020404" pitchFamily="49" charset="0"/>
              <a:buChar char="o"/>
            </a:pPr>
            <a:r>
              <a:rPr lang="en-IN" sz="2000" b="1"/>
              <a:t>Global City Project [Phase-I</a:t>
            </a:r>
            <a:r>
              <a:rPr lang="en-IN" b="1" smtClean="0"/>
              <a:t>]  (State Project)</a:t>
            </a:r>
            <a:endParaRPr lang="en-IN"/>
          </a:p>
        </p:txBody>
      </p:sp>
      <p:sp>
        <p:nvSpPr>
          <p:cNvPr id="4" name="TextBox 3"/>
          <p:cNvSpPr txBox="1"/>
          <p:nvPr/>
        </p:nvSpPr>
        <p:spPr>
          <a:xfrm>
            <a:off x="454590" y="1068946"/>
            <a:ext cx="6428235" cy="3139321"/>
          </a:xfrm>
          <a:prstGeom prst="rect">
            <a:avLst/>
          </a:prstGeom>
          <a:noFill/>
        </p:spPr>
        <p:txBody>
          <a:bodyPr wrap="none" rtlCol="0">
            <a:spAutoFit/>
          </a:bodyPr>
          <a:lstStyle/>
          <a:p>
            <a:r>
              <a:rPr lang="en-IN" smtClean="0"/>
              <a:t>Project Name:                 Global City </a:t>
            </a:r>
            <a:r>
              <a:rPr lang="en-IN" err="1" smtClean="0"/>
              <a:t>Gurugram</a:t>
            </a:r>
            <a:endParaRPr lang="en-IN" smtClean="0"/>
          </a:p>
          <a:p>
            <a:r>
              <a:rPr lang="en-IN" smtClean="0"/>
              <a:t>Sector:                              Real Estate</a:t>
            </a:r>
          </a:p>
          <a:p>
            <a:r>
              <a:rPr lang="en-IN" smtClean="0"/>
              <a:t>State:                                Haryana</a:t>
            </a:r>
          </a:p>
          <a:p>
            <a:r>
              <a:rPr lang="en-IN" smtClean="0"/>
              <a:t>Project Date:                   15 Jul 2024</a:t>
            </a:r>
          </a:p>
          <a:p>
            <a:r>
              <a:rPr lang="en-IN" smtClean="0"/>
              <a:t>Completion Date:           15 Jul 2028</a:t>
            </a:r>
          </a:p>
          <a:p>
            <a:r>
              <a:rPr lang="en-IN" smtClean="0"/>
              <a:t>Ministry:                           Ministry of Road &amp; Highways</a:t>
            </a:r>
          </a:p>
          <a:p>
            <a:r>
              <a:rPr lang="en-IN" smtClean="0"/>
              <a:t>Ticket size:                       </a:t>
            </a:r>
            <a:r>
              <a:rPr lang="en-IN" smtClean="0"/>
              <a:t> 758 </a:t>
            </a:r>
            <a:r>
              <a:rPr lang="en-IN" err="1" smtClean="0"/>
              <a:t>inr</a:t>
            </a:r>
            <a:r>
              <a:rPr lang="en-IN" smtClean="0"/>
              <a:t> </a:t>
            </a:r>
            <a:r>
              <a:rPr lang="en-IN" err="1" smtClean="0"/>
              <a:t>Crores</a:t>
            </a:r>
            <a:endParaRPr lang="en-IN" smtClean="0"/>
          </a:p>
          <a:p>
            <a:r>
              <a:rPr lang="en-IN" smtClean="0"/>
              <a:t>Land Area:                        1002.36 acres(12.88 million build up area)</a:t>
            </a:r>
          </a:p>
          <a:p>
            <a:r>
              <a:rPr lang="en-IN" smtClean="0"/>
              <a:t>Developer:                       </a:t>
            </a:r>
            <a:r>
              <a:rPr lang="en-GB"/>
              <a:t>Haryana State Industrial and </a:t>
            </a:r>
            <a:r>
              <a:rPr lang="en-GB" smtClean="0"/>
              <a:t>Infrastructure</a:t>
            </a:r>
          </a:p>
          <a:p>
            <a:r>
              <a:rPr lang="en-GB"/>
              <a:t> </a:t>
            </a:r>
            <a:r>
              <a:rPr lang="en-GB" smtClean="0"/>
              <a:t>                                          </a:t>
            </a:r>
            <a:r>
              <a:rPr lang="en-GB"/>
              <a:t>Development Corporation (HSIIDC</a:t>
            </a:r>
            <a:r>
              <a:rPr lang="en-GB" smtClean="0"/>
              <a:t>)</a:t>
            </a:r>
          </a:p>
          <a:p>
            <a:endParaRPr lang="en-IN" smtClean="0"/>
          </a:p>
        </p:txBody>
      </p:sp>
      <p:sp>
        <p:nvSpPr>
          <p:cNvPr id="6" name="Content Placeholder 5"/>
          <p:cNvSpPr>
            <a:spLocks noGrp="1"/>
          </p:cNvSpPr>
          <p:nvPr>
            <p:ph idx="1"/>
          </p:nvPr>
        </p:nvSpPr>
        <p:spPr>
          <a:xfrm>
            <a:off x="0" y="3992450"/>
            <a:ext cx="12192000" cy="2865549"/>
          </a:xfrm>
        </p:spPr>
        <p:txBody>
          <a:bodyPr>
            <a:normAutofit fontScale="92500" lnSpcReduction="20000"/>
          </a:bodyPr>
          <a:lstStyle/>
          <a:p>
            <a:r>
              <a:rPr lang="en-GB"/>
              <a:t>The project is being executed by the Haryana State Industrial and Infrastructure Development Corporation (</a:t>
            </a:r>
            <a:r>
              <a:rPr lang="en-GB" b="1">
                <a:hlinkClick r:id="rId3"/>
              </a:rPr>
              <a:t>HSIIDC</a:t>
            </a:r>
            <a:r>
              <a:rPr lang="en-GB"/>
              <a:t>). The HSIIDC’s Global City is coming up in </a:t>
            </a:r>
            <a:r>
              <a:rPr lang="en-GB" err="1"/>
              <a:t>Gurugram</a:t>
            </a:r>
            <a:r>
              <a:rPr lang="en-GB"/>
              <a:t> sectors 36B, 37A and 37B near the recently opened </a:t>
            </a:r>
            <a:r>
              <a:rPr lang="en-GB" err="1"/>
              <a:t>Dwarka</a:t>
            </a:r>
            <a:r>
              <a:rPr lang="en-GB"/>
              <a:t> </a:t>
            </a:r>
            <a:r>
              <a:rPr lang="en-GB" smtClean="0"/>
              <a:t>Expressway.</a:t>
            </a:r>
            <a:r>
              <a:rPr lang="en-GB"/>
              <a:t> </a:t>
            </a:r>
            <a:endParaRPr lang="en-GB" smtClean="0"/>
          </a:p>
          <a:p>
            <a:r>
              <a:rPr lang="en-GB" smtClean="0"/>
              <a:t>The </a:t>
            </a:r>
            <a:r>
              <a:rPr lang="en-GB"/>
              <a:t>first phase will be completed by December 2026 and will cost ₹940 </a:t>
            </a:r>
            <a:r>
              <a:rPr lang="en-GB" err="1"/>
              <a:t>crore</a:t>
            </a:r>
            <a:r>
              <a:rPr lang="en-GB"/>
              <a:t>. The project will cover 1,000 acres and will feature commercial towers, offices, retail spaces, hospitals, schools, and a transportation </a:t>
            </a:r>
            <a:r>
              <a:rPr lang="en-GB" smtClean="0"/>
              <a:t>system.</a:t>
            </a:r>
          </a:p>
          <a:p>
            <a:r>
              <a:rPr lang="en-GB" smtClean="0"/>
              <a:t>The </a:t>
            </a:r>
            <a:r>
              <a:rPr lang="en-GB"/>
              <a:t>state government increased HSIIDC’s working capital limit for developing infrastructure in the Global City and IMT </a:t>
            </a:r>
            <a:r>
              <a:rPr lang="en-GB" err="1"/>
              <a:t>Sohna</a:t>
            </a:r>
            <a:r>
              <a:rPr lang="en-GB"/>
              <a:t> by ₹1,500 </a:t>
            </a:r>
            <a:r>
              <a:rPr lang="en-GB" err="1"/>
              <a:t>crore</a:t>
            </a:r>
            <a:r>
              <a:rPr lang="en-GB"/>
              <a:t>, a government spokesperson </a:t>
            </a:r>
            <a:r>
              <a:rPr lang="en-GB" smtClean="0"/>
              <a:t>said.</a:t>
            </a:r>
            <a:endParaRPr lang="en-GB"/>
          </a:p>
          <a:p>
            <a:endParaRPr lang="en-IN"/>
          </a:p>
        </p:txBody>
      </p:sp>
    </p:spTree>
    <p:extLst>
      <p:ext uri="{BB962C8B-B14F-4D97-AF65-F5344CB8AC3E}">
        <p14:creationId xmlns:p14="http://schemas.microsoft.com/office/powerpoint/2010/main" val="23846845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6219" y="412124"/>
            <a:ext cx="6138796"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err="1" smtClean="0"/>
              <a:t>Navi</a:t>
            </a:r>
            <a:r>
              <a:rPr lang="en-GB" sz="2000" b="1" smtClean="0"/>
              <a:t> Mumbai International airport (National Project)</a:t>
            </a:r>
            <a:endParaRPr lang="en-IN" sz="2000" b="1"/>
          </a:p>
        </p:txBody>
      </p:sp>
      <p:sp>
        <p:nvSpPr>
          <p:cNvPr id="3" name="TextBox 2"/>
          <p:cNvSpPr txBox="1"/>
          <p:nvPr/>
        </p:nvSpPr>
        <p:spPr>
          <a:xfrm>
            <a:off x="515155" y="1377657"/>
            <a:ext cx="5190395" cy="3693319"/>
          </a:xfrm>
          <a:prstGeom prst="rect">
            <a:avLst/>
          </a:prstGeom>
          <a:noFill/>
        </p:spPr>
        <p:txBody>
          <a:bodyPr wrap="none" rtlCol="0">
            <a:spAutoFit/>
          </a:bodyPr>
          <a:lstStyle/>
          <a:p>
            <a:r>
              <a:rPr lang="en-GB" smtClean="0"/>
              <a:t>Project Name:                D.B. </a:t>
            </a:r>
            <a:r>
              <a:rPr lang="en-GB" err="1" smtClean="0"/>
              <a:t>Patil</a:t>
            </a:r>
            <a:r>
              <a:rPr lang="en-GB" smtClean="0"/>
              <a:t> International Airport</a:t>
            </a:r>
          </a:p>
          <a:p>
            <a:r>
              <a:rPr lang="en-GB" smtClean="0"/>
              <a:t>Sector:                             </a:t>
            </a:r>
            <a:r>
              <a:rPr lang="en-GB" err="1" smtClean="0"/>
              <a:t>Aivation</a:t>
            </a:r>
            <a:r>
              <a:rPr lang="en-GB" smtClean="0"/>
              <a:t> Infrastructure</a:t>
            </a:r>
          </a:p>
          <a:p>
            <a:r>
              <a:rPr lang="en-GB" smtClean="0"/>
              <a:t>State:                               Maharashtra</a:t>
            </a:r>
          </a:p>
          <a:p>
            <a:r>
              <a:rPr lang="en-GB" smtClean="0"/>
              <a:t>Project Date:                  08 Jan 2018</a:t>
            </a:r>
          </a:p>
          <a:p>
            <a:r>
              <a:rPr lang="en-GB" smtClean="0"/>
              <a:t>Completion Date:          10 Jan 2032</a:t>
            </a:r>
          </a:p>
          <a:p>
            <a:r>
              <a:rPr lang="en-GB" smtClean="0"/>
              <a:t>Ministry:                          Ministry of Civil Aviation</a:t>
            </a:r>
          </a:p>
          <a:p>
            <a:r>
              <a:rPr lang="en-GB" smtClean="0"/>
              <a:t>Passenger Capacity:       90 million </a:t>
            </a:r>
          </a:p>
          <a:p>
            <a:r>
              <a:rPr lang="en-GB" smtClean="0"/>
              <a:t>Serves:                             Mumbai </a:t>
            </a:r>
            <a:r>
              <a:rPr lang="en-GB" err="1" smtClean="0"/>
              <a:t>metropolitian</a:t>
            </a:r>
            <a:r>
              <a:rPr lang="en-GB" smtClean="0"/>
              <a:t> region</a:t>
            </a:r>
          </a:p>
          <a:p>
            <a:r>
              <a:rPr lang="en-GB" smtClean="0"/>
              <a:t>Cargo Capacity:              2.5 million tons</a:t>
            </a:r>
          </a:p>
          <a:p>
            <a:r>
              <a:rPr lang="en-GB" smtClean="0"/>
              <a:t>Ownership:                     </a:t>
            </a:r>
            <a:r>
              <a:rPr lang="en-GB" err="1" smtClean="0"/>
              <a:t>Cidco</a:t>
            </a:r>
            <a:r>
              <a:rPr lang="en-GB" smtClean="0"/>
              <a:t>(26%),</a:t>
            </a:r>
            <a:r>
              <a:rPr lang="en-GB" err="1" smtClean="0"/>
              <a:t>Mial</a:t>
            </a:r>
            <a:r>
              <a:rPr lang="en-GB" smtClean="0"/>
              <a:t>(74%)</a:t>
            </a:r>
          </a:p>
          <a:p>
            <a:r>
              <a:rPr lang="en-GB" smtClean="0"/>
              <a:t>Ticket Size:                      16,700 </a:t>
            </a:r>
            <a:r>
              <a:rPr lang="en-GB" err="1" smtClean="0"/>
              <a:t>inr</a:t>
            </a:r>
            <a:r>
              <a:rPr lang="en-GB" smtClean="0"/>
              <a:t> </a:t>
            </a:r>
            <a:r>
              <a:rPr lang="en-GB" err="1" smtClean="0"/>
              <a:t>Crores</a:t>
            </a:r>
            <a:endParaRPr lang="en-GB" smtClean="0"/>
          </a:p>
          <a:p>
            <a:r>
              <a:rPr lang="en-GB" smtClean="0"/>
              <a:t>Land area:                       1160 Hectares</a:t>
            </a:r>
          </a:p>
          <a:p>
            <a:endParaRPr lang="en-IN"/>
          </a:p>
        </p:txBody>
      </p:sp>
      <p:pic>
        <p:nvPicPr>
          <p:cNvPr id="4" name="Picture 3"/>
          <p:cNvPicPr>
            <a:picLocks noChangeAspect="1"/>
          </p:cNvPicPr>
          <p:nvPr/>
        </p:nvPicPr>
        <p:blipFill>
          <a:blip r:embed="rId2"/>
          <a:stretch>
            <a:fillRect/>
          </a:stretch>
        </p:blipFill>
        <p:spPr>
          <a:xfrm>
            <a:off x="5563674" y="1481070"/>
            <a:ext cx="6780844" cy="4155329"/>
          </a:xfrm>
          <a:prstGeom prst="rect">
            <a:avLst/>
          </a:prstGeom>
        </p:spPr>
      </p:pic>
    </p:spTree>
    <p:extLst>
      <p:ext uri="{BB962C8B-B14F-4D97-AF65-F5344CB8AC3E}">
        <p14:creationId xmlns:p14="http://schemas.microsoft.com/office/powerpoint/2010/main" val="3476501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fontScale="92500" lnSpcReduction="10000"/>
          </a:bodyPr>
          <a:lstStyle/>
          <a:p>
            <a:r>
              <a:rPr lang="en-IN" b="1" err="1"/>
              <a:t>Navi</a:t>
            </a:r>
            <a:r>
              <a:rPr lang="en-IN" b="1"/>
              <a:t> Mumbai International Airport</a:t>
            </a:r>
            <a:r>
              <a:rPr lang="en-IN"/>
              <a:t> (</a:t>
            </a:r>
            <a:r>
              <a:rPr lang="en-IN">
                <a:hlinkClick r:id="rId2" tooltip="IATA airport code"/>
              </a:rPr>
              <a:t>IATA</a:t>
            </a:r>
            <a:r>
              <a:rPr lang="en-IN"/>
              <a:t>: </a:t>
            </a:r>
            <a:r>
              <a:rPr lang="en-IN" b="1"/>
              <a:t>NMI</a:t>
            </a:r>
            <a:r>
              <a:rPr lang="en-IN"/>
              <a:t>, </a:t>
            </a:r>
            <a:r>
              <a:rPr lang="en-IN">
                <a:hlinkClick r:id="rId3" tooltip="ICAO airport code"/>
              </a:rPr>
              <a:t>ICAO</a:t>
            </a:r>
            <a:r>
              <a:rPr lang="en-IN"/>
              <a:t>: </a:t>
            </a:r>
            <a:r>
              <a:rPr lang="en-IN" b="1"/>
              <a:t>none</a:t>
            </a:r>
            <a:r>
              <a:rPr lang="en-IN"/>
              <a:t>), officially named as </a:t>
            </a:r>
            <a:r>
              <a:rPr lang="en-IN" b="1"/>
              <a:t>D. B. </a:t>
            </a:r>
            <a:r>
              <a:rPr lang="en-IN" b="1" err="1"/>
              <a:t>Patil</a:t>
            </a:r>
            <a:r>
              <a:rPr lang="en-IN" b="1"/>
              <a:t> International Airport</a:t>
            </a:r>
            <a:r>
              <a:rPr lang="en-IN"/>
              <a:t>, is an </a:t>
            </a:r>
            <a:r>
              <a:rPr lang="en-IN">
                <a:hlinkClick r:id="rId4" tooltip="International airport"/>
              </a:rPr>
              <a:t>international airport</a:t>
            </a:r>
            <a:r>
              <a:rPr lang="en-IN"/>
              <a:t> being constructed in </a:t>
            </a:r>
            <a:r>
              <a:rPr lang="en-IN" err="1">
                <a:hlinkClick r:id="rId5" tooltip="Ulwe"/>
              </a:rPr>
              <a:t>Ulwe</a:t>
            </a:r>
            <a:r>
              <a:rPr lang="en-IN"/>
              <a:t>, </a:t>
            </a:r>
            <a:r>
              <a:rPr lang="en-IN" err="1">
                <a:hlinkClick r:id="rId6" tooltip="Navi Mumbai"/>
              </a:rPr>
              <a:t>Navi</a:t>
            </a:r>
            <a:r>
              <a:rPr lang="en-IN">
                <a:hlinkClick r:id="rId6" tooltip="Navi Mumbai"/>
              </a:rPr>
              <a:t> Mumbai</a:t>
            </a:r>
            <a:r>
              <a:rPr lang="en-IN"/>
              <a:t>, </a:t>
            </a:r>
            <a:r>
              <a:rPr lang="en-IN" err="1">
                <a:hlinkClick r:id="rId7" tooltip="Raigad district"/>
              </a:rPr>
              <a:t>Raigad</a:t>
            </a:r>
            <a:r>
              <a:rPr lang="en-IN">
                <a:hlinkClick r:id="rId7" tooltip="Raigad district"/>
              </a:rPr>
              <a:t> district</a:t>
            </a:r>
            <a:r>
              <a:rPr lang="en-IN"/>
              <a:t>, </a:t>
            </a:r>
            <a:r>
              <a:rPr lang="en-IN">
                <a:hlinkClick r:id="rId8" tooltip="Maharashtra"/>
              </a:rPr>
              <a:t>Maharashtra</a:t>
            </a:r>
            <a:r>
              <a:rPr lang="en-IN"/>
              <a:t>, India. </a:t>
            </a:r>
            <a:r>
              <a:rPr lang="en-GB"/>
              <a:t>it will become the second airport of the </a:t>
            </a:r>
            <a:r>
              <a:rPr lang="en-GB">
                <a:hlinkClick r:id="rId9" tooltip="Mumbai Metropolitan Region"/>
              </a:rPr>
              <a:t>Mumbai Metropolitan </a:t>
            </a:r>
            <a:r>
              <a:rPr lang="en-GB" smtClean="0">
                <a:hlinkClick r:id="rId9" tooltip="Mumbai Metropolitan Region"/>
              </a:rPr>
              <a:t>Region</a:t>
            </a:r>
            <a:r>
              <a:rPr lang="en-GB" smtClean="0"/>
              <a:t>.</a:t>
            </a:r>
          </a:p>
          <a:p>
            <a:r>
              <a:rPr lang="en-GB"/>
              <a:t>It will be expanded to its final capacity of third phase to handle more than 90 million passengers and 2.5 million tonnes of cargo per annum, by </a:t>
            </a:r>
            <a:r>
              <a:rPr lang="en-GB" smtClean="0"/>
              <a:t>2032.</a:t>
            </a:r>
          </a:p>
          <a:p>
            <a:r>
              <a:rPr lang="en-GB">
                <a:hlinkClick r:id="rId10" tooltip="Larsen &amp; Toubro"/>
              </a:rPr>
              <a:t>L&amp;T Infrastructure Engineering Limited</a:t>
            </a:r>
            <a:r>
              <a:rPr lang="en-GB"/>
              <a:t> is the detailed design consultant for the project</a:t>
            </a:r>
            <a:r>
              <a:rPr lang="en-GB" smtClean="0"/>
              <a:t>.</a:t>
            </a:r>
            <a:r>
              <a:rPr lang="en-GB"/>
              <a:t> CIDCO appointed </a:t>
            </a:r>
            <a:r>
              <a:rPr lang="en-GB">
                <a:hlinkClick r:id="rId11" tooltip="Rail India Technical and Economic Service"/>
              </a:rPr>
              <a:t>Rail India Technical and Economic Service</a:t>
            </a:r>
            <a:r>
              <a:rPr lang="en-GB"/>
              <a:t> (RITES) to prepare the </a:t>
            </a:r>
            <a:r>
              <a:rPr lang="en-GB" err="1"/>
              <a:t>masterplan</a:t>
            </a:r>
            <a:r>
              <a:rPr lang="en-GB"/>
              <a:t> of the airport</a:t>
            </a:r>
            <a:r>
              <a:rPr lang="en-GB" smtClean="0"/>
              <a:t>.</a:t>
            </a:r>
            <a:r>
              <a:rPr lang="en-GB"/>
              <a:t> The </a:t>
            </a:r>
            <a:r>
              <a:rPr lang="en-GB">
                <a:hlinkClick r:id="rId12" tooltip="Texas"/>
              </a:rPr>
              <a:t>Texas</a:t>
            </a:r>
            <a:r>
              <a:rPr lang="en-GB"/>
              <a:t>-based </a:t>
            </a:r>
            <a:r>
              <a:rPr lang="en-GB">
                <a:hlinkClick r:id="rId13" tooltip="Jacobs Engineering Group"/>
              </a:rPr>
              <a:t>Jacobs Engineering Group</a:t>
            </a:r>
            <a:r>
              <a:rPr lang="en-GB"/>
              <a:t>, prepared a detailed terminal area and facilities model to define the size of the </a:t>
            </a:r>
            <a:r>
              <a:rPr lang="en-GB" smtClean="0"/>
              <a:t>terminals</a:t>
            </a:r>
          </a:p>
          <a:p>
            <a:r>
              <a:rPr lang="en-GB"/>
              <a:t>The ₹16,700 </a:t>
            </a:r>
            <a:r>
              <a:rPr lang="en-GB" err="1"/>
              <a:t>crore</a:t>
            </a:r>
            <a:r>
              <a:rPr lang="en-GB"/>
              <a:t> (US$2.1 billion) project is being executed by </a:t>
            </a:r>
            <a:r>
              <a:rPr lang="en-GB" err="1"/>
              <a:t>Navi</a:t>
            </a:r>
            <a:r>
              <a:rPr lang="en-GB"/>
              <a:t> Mumbai International Airport Limited (NMIAL), a special-purpose vehicle formed by the </a:t>
            </a:r>
            <a:r>
              <a:rPr lang="en-GB" err="1">
                <a:hlinkClick r:id="rId14" tooltip="Adani Group"/>
              </a:rPr>
              <a:t>Adani</a:t>
            </a:r>
            <a:r>
              <a:rPr lang="en-GB">
                <a:hlinkClick r:id="rId14" tooltip="Adani Group"/>
              </a:rPr>
              <a:t> Airports Holdings Limited</a:t>
            </a:r>
            <a:r>
              <a:rPr lang="en-GB"/>
              <a:t> and CIDCO, which will hold 74% and 26% equity shares of NMIAL </a:t>
            </a:r>
            <a:r>
              <a:rPr lang="en-GB" err="1" smtClean="0"/>
              <a:t>respectively.CIDCO</a:t>
            </a:r>
            <a:r>
              <a:rPr lang="en-GB" smtClean="0"/>
              <a:t> </a:t>
            </a:r>
            <a:r>
              <a:rPr lang="en-GB"/>
              <a:t>will build the project through a </a:t>
            </a:r>
            <a:r>
              <a:rPr lang="en-GB">
                <a:hlinkClick r:id="rId15" tooltip="Public–private partnership"/>
              </a:rPr>
              <a:t>public–private partnership</a:t>
            </a:r>
            <a:r>
              <a:rPr lang="en-GB"/>
              <a:t> (PPP) model on a Design, Build, Finance, Operate, and Transfer (DBFOT) basis. The airport covers an area of 1,160 ha (4.5 </a:t>
            </a:r>
            <a:r>
              <a:rPr lang="en-GB" err="1"/>
              <a:t>sq</a:t>
            </a:r>
            <a:r>
              <a:rPr lang="en-GB"/>
              <a:t> mi</a:t>
            </a:r>
            <a:r>
              <a:rPr lang="en-GB" smtClean="0"/>
              <a:t>).</a:t>
            </a:r>
          </a:p>
          <a:p>
            <a:r>
              <a:rPr lang="en-GB"/>
              <a:t>It will be connected with </a:t>
            </a:r>
            <a:r>
              <a:rPr lang="en-GB" err="1">
                <a:hlinkClick r:id="rId16" tooltip="Navi Mumbai Metro"/>
              </a:rPr>
              <a:t>Navi</a:t>
            </a:r>
            <a:r>
              <a:rPr lang="en-GB">
                <a:hlinkClick r:id="rId16" tooltip="Navi Mumbai Metro"/>
              </a:rPr>
              <a:t> Mumbai Metro</a:t>
            </a:r>
            <a:r>
              <a:rPr lang="en-GB"/>
              <a:t> </a:t>
            </a:r>
            <a:r>
              <a:rPr lang="en-GB">
                <a:hlinkClick r:id="rId17" tooltip="Line 1 (Navi Mumbai Metro)"/>
              </a:rPr>
              <a:t>Line 1</a:t>
            </a:r>
            <a:r>
              <a:rPr lang="en-GB"/>
              <a:t> and the proposed </a:t>
            </a:r>
            <a:r>
              <a:rPr lang="en-GB">
                <a:hlinkClick r:id="rId18" tooltip="Mumbai Metro"/>
              </a:rPr>
              <a:t>Mumbai Metro</a:t>
            </a:r>
            <a:r>
              <a:rPr lang="en-GB"/>
              <a:t> Line 8 (Gold Line</a:t>
            </a:r>
            <a:r>
              <a:rPr lang="en-GB" smtClean="0"/>
              <a:t>).</a:t>
            </a:r>
            <a:r>
              <a:rPr lang="en-GB"/>
              <a:t> The airport is also planned to be the terminal station of the proposed </a:t>
            </a:r>
            <a:r>
              <a:rPr lang="en-GB">
                <a:hlinkClick r:id="rId19" tooltip="Mumbai–Hyderabad high-speed rail corridor"/>
              </a:rPr>
              <a:t>Mumbai-Hyderabad High-Speed Rail (HSR) corridor</a:t>
            </a:r>
            <a:endParaRPr lang="en-IN"/>
          </a:p>
        </p:txBody>
      </p:sp>
    </p:spTree>
    <p:extLst>
      <p:ext uri="{BB962C8B-B14F-4D97-AF65-F5344CB8AC3E}">
        <p14:creationId xmlns:p14="http://schemas.microsoft.com/office/powerpoint/2010/main" val="9447580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Zuari-Bridge-Sep-2023.jpg (1920×108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5340" y="2113416"/>
            <a:ext cx="6486659" cy="39267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785612" y="515155"/>
            <a:ext cx="10208628"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a:t>Construction Of Observatory Towers &amp; Viewing Galleries For New </a:t>
            </a:r>
            <a:r>
              <a:rPr lang="en-GB" sz="2000" b="1" err="1"/>
              <a:t>Zuari</a:t>
            </a:r>
            <a:r>
              <a:rPr lang="en-GB" sz="2000" b="1"/>
              <a:t> </a:t>
            </a:r>
            <a:r>
              <a:rPr lang="en-GB" sz="2000" b="1" err="1" smtClean="0"/>
              <a:t>Bridg</a:t>
            </a:r>
            <a:r>
              <a:rPr lang="en-GB" sz="2000" b="1" smtClean="0"/>
              <a:t>(State Project)</a:t>
            </a:r>
            <a:endParaRPr lang="en-IN" sz="2000"/>
          </a:p>
        </p:txBody>
      </p:sp>
      <p:sp>
        <p:nvSpPr>
          <p:cNvPr id="3" name="TextBox 2"/>
          <p:cNvSpPr txBox="1"/>
          <p:nvPr/>
        </p:nvSpPr>
        <p:spPr>
          <a:xfrm>
            <a:off x="1030310" y="1545465"/>
            <a:ext cx="5190460" cy="4801314"/>
          </a:xfrm>
          <a:prstGeom prst="rect">
            <a:avLst/>
          </a:prstGeom>
          <a:noFill/>
        </p:spPr>
        <p:txBody>
          <a:bodyPr wrap="none" rtlCol="0">
            <a:spAutoFit/>
          </a:bodyPr>
          <a:lstStyle/>
          <a:p>
            <a:r>
              <a:rPr lang="en-GB" smtClean="0"/>
              <a:t>Project name:                </a:t>
            </a:r>
            <a:r>
              <a:rPr lang="en-IN" err="1"/>
              <a:t>Zuari</a:t>
            </a:r>
            <a:r>
              <a:rPr lang="en-IN"/>
              <a:t> Observatory </a:t>
            </a:r>
            <a:r>
              <a:rPr lang="en-IN" smtClean="0"/>
              <a:t>Towers</a:t>
            </a:r>
          </a:p>
          <a:p>
            <a:r>
              <a:rPr lang="en-IN" smtClean="0"/>
              <a:t>Sector:                            </a:t>
            </a:r>
            <a:r>
              <a:rPr lang="en-IN" err="1" smtClean="0"/>
              <a:t>Tourism,Hospitality</a:t>
            </a:r>
            <a:r>
              <a:rPr lang="en-IN"/>
              <a:t> </a:t>
            </a:r>
            <a:r>
              <a:rPr lang="en-IN" smtClean="0"/>
              <a:t>&amp; wellness</a:t>
            </a:r>
          </a:p>
          <a:p>
            <a:r>
              <a:rPr lang="en-IN" smtClean="0"/>
              <a:t>State:                              Goa</a:t>
            </a:r>
          </a:p>
          <a:p>
            <a:r>
              <a:rPr lang="en-IN" smtClean="0"/>
              <a:t>Project Date:                 01 Aug 2023</a:t>
            </a:r>
          </a:p>
          <a:p>
            <a:r>
              <a:rPr lang="en-IN" smtClean="0"/>
              <a:t>Completion Date:         31 Jul 2028</a:t>
            </a:r>
          </a:p>
          <a:p>
            <a:r>
              <a:rPr lang="en-IN" smtClean="0"/>
              <a:t>Ministry:                         Ministry of tourism</a:t>
            </a:r>
          </a:p>
          <a:p>
            <a:r>
              <a:rPr lang="en-GB" smtClean="0"/>
              <a:t>Ticket Size:                     270.07 </a:t>
            </a:r>
            <a:r>
              <a:rPr lang="en-GB" err="1" smtClean="0"/>
              <a:t>inr</a:t>
            </a:r>
            <a:r>
              <a:rPr lang="en-GB" smtClean="0"/>
              <a:t> </a:t>
            </a:r>
            <a:r>
              <a:rPr lang="en-GB" err="1" smtClean="0"/>
              <a:t>Crores</a:t>
            </a:r>
            <a:endParaRPr lang="en-GB" smtClean="0"/>
          </a:p>
          <a:p>
            <a:r>
              <a:rPr lang="en-GB" smtClean="0"/>
              <a:t>Developed by:               </a:t>
            </a:r>
            <a:r>
              <a:rPr lang="en-IN" err="1"/>
              <a:t>Dilip</a:t>
            </a:r>
            <a:r>
              <a:rPr lang="en-IN"/>
              <a:t> </a:t>
            </a:r>
            <a:r>
              <a:rPr lang="en-IN" err="1" smtClean="0"/>
              <a:t>Buildcon</a:t>
            </a:r>
            <a:r>
              <a:rPr lang="en-IN" smtClean="0"/>
              <a:t> limited</a:t>
            </a:r>
          </a:p>
          <a:p>
            <a:endParaRPr lang="en-GB" smtClean="0"/>
          </a:p>
          <a:p>
            <a:r>
              <a:rPr lang="en-IN"/>
              <a:t>This Project Includes engineering and </a:t>
            </a:r>
            <a:r>
              <a:rPr lang="en-IN" smtClean="0"/>
              <a:t>structural</a:t>
            </a:r>
          </a:p>
          <a:p>
            <a:r>
              <a:rPr lang="en-IN" smtClean="0"/>
              <a:t>design </a:t>
            </a:r>
            <a:r>
              <a:rPr lang="en-IN"/>
              <a:t>preparation, Construction of </a:t>
            </a:r>
            <a:r>
              <a:rPr lang="en-IN" smtClean="0"/>
              <a:t>Observatory </a:t>
            </a:r>
          </a:p>
          <a:p>
            <a:r>
              <a:rPr lang="en-IN" smtClean="0"/>
              <a:t>Towers </a:t>
            </a:r>
            <a:r>
              <a:rPr lang="en-IN"/>
              <a:t>&amp; Viewing Galleries including approaches, </a:t>
            </a:r>
            <a:endParaRPr lang="en-IN" smtClean="0"/>
          </a:p>
          <a:p>
            <a:r>
              <a:rPr lang="en-IN" smtClean="0"/>
              <a:t>decorative </a:t>
            </a:r>
            <a:r>
              <a:rPr lang="en-IN"/>
              <a:t>lighting, parking and minor bridges, </a:t>
            </a:r>
            <a:endParaRPr lang="en-IN" smtClean="0"/>
          </a:p>
          <a:p>
            <a:r>
              <a:rPr lang="en-IN" smtClean="0"/>
              <a:t>culverts</a:t>
            </a:r>
            <a:r>
              <a:rPr lang="en-IN"/>
              <a:t>, road intersections, interchanges, drains, </a:t>
            </a:r>
            <a:endParaRPr lang="en-IN" smtClean="0"/>
          </a:p>
          <a:p>
            <a:r>
              <a:rPr lang="en-IN" smtClean="0"/>
              <a:t>site </a:t>
            </a:r>
            <a:r>
              <a:rPr lang="en-IN"/>
              <a:t>development, construction &amp; procurement, </a:t>
            </a:r>
            <a:endParaRPr lang="en-IN" smtClean="0"/>
          </a:p>
          <a:p>
            <a:r>
              <a:rPr lang="en-IN" smtClean="0"/>
              <a:t>operation </a:t>
            </a:r>
            <a:r>
              <a:rPr lang="en-IN"/>
              <a:t>&amp; maintenance, etc.</a:t>
            </a:r>
          </a:p>
          <a:p>
            <a:r>
              <a:rPr lang="en-GB" smtClean="0"/>
              <a:t>   </a:t>
            </a:r>
            <a:endParaRPr lang="en-IN"/>
          </a:p>
        </p:txBody>
      </p:sp>
    </p:spTree>
    <p:extLst>
      <p:ext uri="{BB962C8B-B14F-4D97-AF65-F5344CB8AC3E}">
        <p14:creationId xmlns:p14="http://schemas.microsoft.com/office/powerpoint/2010/main" val="17861520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5308" y="394553"/>
            <a:ext cx="9653092" cy="400110"/>
          </a:xfrm>
          <a:prstGeom prst="rect">
            <a:avLst/>
          </a:prstGeom>
          <a:noFill/>
        </p:spPr>
        <p:txBody>
          <a:bodyPr wrap="none" rtlCol="0">
            <a:spAutoFit/>
          </a:bodyPr>
          <a:lstStyle/>
          <a:p>
            <a:pPr marL="342900" indent="-342900">
              <a:buFont typeface="Courier New" panose="02070309020205020404" pitchFamily="49" charset="0"/>
              <a:buChar char="o"/>
            </a:pPr>
            <a:r>
              <a:rPr lang="en-GB" sz="2000" b="1"/>
              <a:t>Development, Operation And Maintenance Of </a:t>
            </a:r>
            <a:r>
              <a:rPr lang="en-GB" sz="2000" b="1" smtClean="0"/>
              <a:t>Ropeway of </a:t>
            </a:r>
            <a:r>
              <a:rPr lang="en-GB" sz="2000" b="1" err="1" smtClean="0"/>
              <a:t>Govind</a:t>
            </a:r>
            <a:r>
              <a:rPr lang="en-GB" sz="2000" b="1" smtClean="0"/>
              <a:t> </a:t>
            </a:r>
            <a:r>
              <a:rPr lang="en-GB" sz="2000" b="1" err="1" smtClean="0"/>
              <a:t>Ghat</a:t>
            </a:r>
            <a:r>
              <a:rPr lang="en-GB" sz="2000" b="1" smtClean="0"/>
              <a:t>(State Project)</a:t>
            </a:r>
            <a:endParaRPr lang="en-IN" sz="2000"/>
          </a:p>
        </p:txBody>
      </p:sp>
      <p:sp>
        <p:nvSpPr>
          <p:cNvPr id="3" name="TextBox 2"/>
          <p:cNvSpPr txBox="1"/>
          <p:nvPr/>
        </p:nvSpPr>
        <p:spPr>
          <a:xfrm>
            <a:off x="605308" y="901519"/>
            <a:ext cx="5872698" cy="4247317"/>
          </a:xfrm>
          <a:prstGeom prst="rect">
            <a:avLst/>
          </a:prstGeom>
          <a:noFill/>
        </p:spPr>
        <p:txBody>
          <a:bodyPr wrap="none" rtlCol="0">
            <a:spAutoFit/>
          </a:bodyPr>
          <a:lstStyle/>
          <a:p>
            <a:r>
              <a:rPr lang="en-GB" smtClean="0"/>
              <a:t>Project Name:               </a:t>
            </a:r>
            <a:r>
              <a:rPr lang="en-GB" err="1" smtClean="0"/>
              <a:t>Hemkund</a:t>
            </a:r>
            <a:r>
              <a:rPr lang="en-GB" smtClean="0"/>
              <a:t> Ropeway Project</a:t>
            </a:r>
          </a:p>
          <a:p>
            <a:r>
              <a:rPr lang="en-GB" smtClean="0"/>
              <a:t>Sector:                            </a:t>
            </a:r>
            <a:r>
              <a:rPr lang="en-GB" err="1" smtClean="0"/>
              <a:t>Tourism,Hospitality</a:t>
            </a:r>
            <a:r>
              <a:rPr lang="en-GB" smtClean="0"/>
              <a:t> &amp; Wellness</a:t>
            </a:r>
          </a:p>
          <a:p>
            <a:r>
              <a:rPr lang="en-GB" smtClean="0"/>
              <a:t>State:                              </a:t>
            </a:r>
            <a:r>
              <a:rPr lang="en-GB" err="1" smtClean="0"/>
              <a:t>Uttarakhand</a:t>
            </a:r>
            <a:endParaRPr lang="en-GB" smtClean="0"/>
          </a:p>
          <a:p>
            <a:r>
              <a:rPr lang="en-GB" smtClean="0"/>
              <a:t>Project Date:                 31 Jul 2023</a:t>
            </a:r>
          </a:p>
          <a:p>
            <a:r>
              <a:rPr lang="en-GB" smtClean="0"/>
              <a:t>Completion Date:         31 Jul 2026</a:t>
            </a:r>
          </a:p>
          <a:p>
            <a:r>
              <a:rPr lang="en-GB" smtClean="0"/>
              <a:t>Ministry:                        Ministry of road transport &amp; Highways</a:t>
            </a:r>
          </a:p>
          <a:p>
            <a:r>
              <a:rPr lang="en-GB" smtClean="0"/>
              <a:t>Land area:                     27.02 Hectares</a:t>
            </a:r>
          </a:p>
          <a:p>
            <a:r>
              <a:rPr lang="en-GB" smtClean="0"/>
              <a:t>Developed by:              FIL Industries</a:t>
            </a:r>
          </a:p>
          <a:p>
            <a:r>
              <a:rPr lang="en-GB" smtClean="0"/>
              <a:t>Ticket Size:                    967.9 </a:t>
            </a:r>
            <a:r>
              <a:rPr lang="en-GB" err="1" smtClean="0"/>
              <a:t>inr</a:t>
            </a:r>
            <a:r>
              <a:rPr lang="en-GB" smtClean="0"/>
              <a:t> </a:t>
            </a:r>
            <a:r>
              <a:rPr lang="en-GB" err="1" smtClean="0"/>
              <a:t>Crores</a:t>
            </a:r>
            <a:endParaRPr lang="en-GB" smtClean="0"/>
          </a:p>
          <a:p>
            <a:r>
              <a:rPr lang="en-GB" smtClean="0"/>
              <a:t>Ropeway Capacity:      6000-8000 Passengers</a:t>
            </a:r>
          </a:p>
          <a:p>
            <a:r>
              <a:rPr lang="en-GB" smtClean="0"/>
              <a:t>Main Drive Motor:       2500 KW</a:t>
            </a:r>
          </a:p>
          <a:p>
            <a:r>
              <a:rPr lang="en-GB" smtClean="0"/>
              <a:t>DG sets:                         4x750 </a:t>
            </a:r>
            <a:r>
              <a:rPr lang="en-GB" err="1" smtClean="0"/>
              <a:t>kva</a:t>
            </a:r>
            <a:r>
              <a:rPr lang="en-GB" smtClean="0"/>
              <a:t> and 1x200 </a:t>
            </a:r>
            <a:r>
              <a:rPr lang="en-GB" err="1" smtClean="0"/>
              <a:t>kva</a:t>
            </a:r>
            <a:endParaRPr lang="en-GB" smtClean="0"/>
          </a:p>
          <a:p>
            <a:endParaRPr lang="en-GB"/>
          </a:p>
          <a:p>
            <a:r>
              <a:rPr lang="en-IN"/>
              <a:t> </a:t>
            </a:r>
          </a:p>
          <a:p>
            <a:endParaRPr lang="en-IN"/>
          </a:p>
        </p:txBody>
      </p:sp>
      <p:pic>
        <p:nvPicPr>
          <p:cNvPr id="5" name="Picture 4"/>
          <p:cNvPicPr>
            <a:picLocks noChangeAspect="1"/>
          </p:cNvPicPr>
          <p:nvPr/>
        </p:nvPicPr>
        <p:blipFill>
          <a:blip r:embed="rId2"/>
          <a:stretch>
            <a:fillRect/>
          </a:stretch>
        </p:blipFill>
        <p:spPr>
          <a:xfrm>
            <a:off x="6815869" y="794663"/>
            <a:ext cx="4820936" cy="3426647"/>
          </a:xfrm>
          <a:prstGeom prst="rect">
            <a:avLst/>
          </a:prstGeom>
        </p:spPr>
      </p:pic>
      <p:sp>
        <p:nvSpPr>
          <p:cNvPr id="6" name="Content Placeholder 5"/>
          <p:cNvSpPr>
            <a:spLocks noGrp="1"/>
          </p:cNvSpPr>
          <p:nvPr>
            <p:ph idx="1"/>
          </p:nvPr>
        </p:nvSpPr>
        <p:spPr>
          <a:xfrm>
            <a:off x="0" y="4328166"/>
            <a:ext cx="12191999" cy="2529834"/>
          </a:xfrm>
        </p:spPr>
        <p:txBody>
          <a:bodyPr>
            <a:normAutofit fontScale="62500" lnSpcReduction="20000"/>
          </a:bodyPr>
          <a:lstStyle/>
          <a:p>
            <a:r>
              <a:rPr lang="en-GB" err="1"/>
              <a:t>Uttarakhand</a:t>
            </a:r>
            <a:r>
              <a:rPr lang="en-GB"/>
              <a:t> Infrastructure Project Company Private Limited has been mandated to develop the said project on Public Private Partnership format for </a:t>
            </a:r>
            <a:r>
              <a:rPr lang="en-GB" err="1"/>
              <a:t>Uttarakhand</a:t>
            </a:r>
            <a:r>
              <a:rPr lang="en-GB"/>
              <a:t> Tourism Development Board </a:t>
            </a:r>
            <a:r>
              <a:rPr lang="en-GB" smtClean="0"/>
              <a:t>, </a:t>
            </a:r>
            <a:r>
              <a:rPr lang="en-GB" err="1"/>
              <a:t>GoU</a:t>
            </a:r>
            <a:r>
              <a:rPr lang="en-GB"/>
              <a:t>. The project is proposed to be developed in 2 </a:t>
            </a:r>
            <a:r>
              <a:rPr lang="en-GB" smtClean="0"/>
              <a:t>phases.</a:t>
            </a:r>
          </a:p>
          <a:p>
            <a:r>
              <a:rPr lang="en-GB"/>
              <a:t>The way from </a:t>
            </a:r>
            <a:r>
              <a:rPr lang="en-GB" err="1"/>
              <a:t>Govind</a:t>
            </a:r>
            <a:r>
              <a:rPr lang="en-GB"/>
              <a:t> </a:t>
            </a:r>
            <a:r>
              <a:rPr lang="en-GB" err="1"/>
              <a:t>Ghat</a:t>
            </a:r>
            <a:r>
              <a:rPr lang="en-GB"/>
              <a:t> to </a:t>
            </a:r>
            <a:r>
              <a:rPr lang="en-GB" err="1"/>
              <a:t>Hemkund</a:t>
            </a:r>
            <a:r>
              <a:rPr lang="en-GB"/>
              <a:t> Sahib is a 19 km steep and tough foot track and takes about 12 hours to reach the Shrine. There is a steep rise in elevations starting from 6000 ft. at </a:t>
            </a:r>
            <a:r>
              <a:rPr lang="en-GB" err="1"/>
              <a:t>Govindghat</a:t>
            </a:r>
            <a:r>
              <a:rPr lang="en-GB"/>
              <a:t> to 10,000 ft. at </a:t>
            </a:r>
            <a:r>
              <a:rPr lang="en-GB" err="1"/>
              <a:t>Ghangharia</a:t>
            </a:r>
            <a:r>
              <a:rPr lang="en-GB"/>
              <a:t> and reaching to 15,000 ft. to </a:t>
            </a:r>
            <a:r>
              <a:rPr lang="en-GB" err="1"/>
              <a:t>Hemkund</a:t>
            </a:r>
            <a:r>
              <a:rPr lang="en-GB"/>
              <a:t> Sahib. The time of travel from </a:t>
            </a:r>
            <a:r>
              <a:rPr lang="en-GB" err="1"/>
              <a:t>Govindghat</a:t>
            </a:r>
            <a:r>
              <a:rPr lang="en-GB"/>
              <a:t> to </a:t>
            </a:r>
            <a:r>
              <a:rPr lang="en-GB" err="1"/>
              <a:t>Hemkund</a:t>
            </a:r>
            <a:r>
              <a:rPr lang="en-GB"/>
              <a:t> Sahib </a:t>
            </a:r>
            <a:r>
              <a:rPr lang="en-GB" smtClean="0"/>
              <a:t>will </a:t>
            </a:r>
            <a:r>
              <a:rPr lang="en-GB"/>
              <a:t>reduce from 12 hours to about 1.5 hours by the proposed ropeway. </a:t>
            </a:r>
            <a:endParaRPr lang="en-GB" smtClean="0"/>
          </a:p>
          <a:p>
            <a:r>
              <a:rPr lang="en-GB"/>
              <a:t>The tourist traffic statistics of 2002-2012 indicates that the cumulative annual growth rate of tourists (both domestic and foreigners) visiting Shri </a:t>
            </a:r>
            <a:r>
              <a:rPr lang="en-GB" err="1"/>
              <a:t>Hemkund</a:t>
            </a:r>
            <a:r>
              <a:rPr lang="en-GB"/>
              <a:t> Sahib have been in the range of 2.8% in the last 10 years i.e. since 2002. Many of the willing people could not visit </a:t>
            </a:r>
            <a:r>
              <a:rPr lang="en-GB" err="1"/>
              <a:t>Hemkund</a:t>
            </a:r>
            <a:r>
              <a:rPr lang="en-GB"/>
              <a:t> Sahib due to the strenuous trek or steps which will now be convenient for them due to the ropeway. </a:t>
            </a:r>
            <a:endParaRPr lang="en-IN"/>
          </a:p>
        </p:txBody>
      </p:sp>
    </p:spTree>
    <p:extLst>
      <p:ext uri="{BB962C8B-B14F-4D97-AF65-F5344CB8AC3E}">
        <p14:creationId xmlns:p14="http://schemas.microsoft.com/office/powerpoint/2010/main" val="5987433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0938" y="1223492"/>
            <a:ext cx="6731384" cy="3139321"/>
          </a:xfrm>
          <a:prstGeom prst="rect">
            <a:avLst/>
          </a:prstGeom>
          <a:noFill/>
        </p:spPr>
        <p:txBody>
          <a:bodyPr wrap="square" rtlCol="0">
            <a:spAutoFit/>
          </a:bodyPr>
          <a:lstStyle/>
          <a:p>
            <a:r>
              <a:rPr lang="en-IN" smtClean="0"/>
              <a:t>Project Name:                Sigma </a:t>
            </a:r>
            <a:r>
              <a:rPr lang="en-IN"/>
              <a:t>Passcode </a:t>
            </a:r>
            <a:r>
              <a:rPr lang="en-IN" smtClean="0"/>
              <a:t>Revolution</a:t>
            </a:r>
          </a:p>
          <a:p>
            <a:r>
              <a:rPr lang="en-GB" smtClean="0"/>
              <a:t>State:                               Maharashtra(</a:t>
            </a:r>
            <a:r>
              <a:rPr lang="en-GB" err="1" smtClean="0"/>
              <a:t>malad</a:t>
            </a:r>
            <a:r>
              <a:rPr lang="en-GB" smtClean="0"/>
              <a:t> east)</a:t>
            </a:r>
          </a:p>
          <a:p>
            <a:r>
              <a:rPr lang="en-GB" smtClean="0"/>
              <a:t>Land area:                       1.5 acres</a:t>
            </a:r>
          </a:p>
          <a:p>
            <a:r>
              <a:rPr lang="en-GB" err="1" smtClean="0"/>
              <a:t>Develeped</a:t>
            </a:r>
            <a:r>
              <a:rPr lang="en-GB" smtClean="0"/>
              <a:t> by:                Sigma Group</a:t>
            </a:r>
          </a:p>
          <a:p>
            <a:r>
              <a:rPr lang="en-GB" smtClean="0"/>
              <a:t>Total units:                      350(4 buildings)</a:t>
            </a:r>
          </a:p>
          <a:p>
            <a:r>
              <a:rPr lang="en-GB" smtClean="0"/>
              <a:t>Unit Configuration:        1,2,3 </a:t>
            </a:r>
            <a:r>
              <a:rPr lang="en-GB" err="1" smtClean="0"/>
              <a:t>bhk</a:t>
            </a:r>
            <a:endParaRPr lang="en-GB" smtClean="0"/>
          </a:p>
          <a:p>
            <a:r>
              <a:rPr lang="en-GB" smtClean="0"/>
              <a:t>Possession Date:             </a:t>
            </a:r>
            <a:r>
              <a:rPr lang="en-GB"/>
              <a:t>F</a:t>
            </a:r>
            <a:r>
              <a:rPr lang="en-GB" smtClean="0"/>
              <a:t>eb 2027</a:t>
            </a:r>
          </a:p>
          <a:p>
            <a:r>
              <a:rPr lang="en-GB" smtClean="0"/>
              <a:t>Price range:                     89 lac minimum price</a:t>
            </a:r>
          </a:p>
          <a:p>
            <a:r>
              <a:rPr lang="en-GB" smtClean="0"/>
              <a:t>Size:                                  1bhk(400 </a:t>
            </a:r>
            <a:r>
              <a:rPr lang="en-GB" err="1" smtClean="0"/>
              <a:t>sq.ft</a:t>
            </a:r>
            <a:r>
              <a:rPr lang="en-GB" smtClean="0"/>
              <a:t>),2bhk(555 </a:t>
            </a:r>
            <a:r>
              <a:rPr lang="en-GB" err="1" smtClean="0"/>
              <a:t>sq.ft</a:t>
            </a:r>
            <a:r>
              <a:rPr lang="en-GB" smtClean="0"/>
              <a:t>),3bhk(800 </a:t>
            </a:r>
            <a:r>
              <a:rPr lang="en-GB" err="1" smtClean="0"/>
              <a:t>sq.ft</a:t>
            </a:r>
            <a:r>
              <a:rPr lang="en-GB" smtClean="0"/>
              <a:t>)</a:t>
            </a:r>
          </a:p>
          <a:p>
            <a:endParaRPr lang="en-IN"/>
          </a:p>
          <a:p>
            <a:endParaRPr lang="en-IN"/>
          </a:p>
        </p:txBody>
      </p:sp>
      <p:sp>
        <p:nvSpPr>
          <p:cNvPr id="3" name="TextBox 2"/>
          <p:cNvSpPr txBox="1"/>
          <p:nvPr/>
        </p:nvSpPr>
        <p:spPr>
          <a:xfrm>
            <a:off x="1416676" y="540912"/>
            <a:ext cx="3042884" cy="461665"/>
          </a:xfrm>
          <a:prstGeom prst="rect">
            <a:avLst/>
          </a:prstGeom>
          <a:noFill/>
        </p:spPr>
        <p:txBody>
          <a:bodyPr wrap="none" rtlCol="0">
            <a:spAutoFit/>
          </a:bodyPr>
          <a:lstStyle/>
          <a:p>
            <a:pPr marL="342900" indent="-342900">
              <a:buFont typeface="Wingdings" panose="05000000000000000000" pitchFamily="2" charset="2"/>
              <a:buChar char="q"/>
            </a:pPr>
            <a:r>
              <a:rPr lang="en-GB" sz="2400" b="1" u="sng" smtClean="0"/>
              <a:t>Residential Projects</a:t>
            </a:r>
            <a:endParaRPr lang="en-IN" sz="2400" b="1" u="sng"/>
          </a:p>
        </p:txBody>
      </p:sp>
      <p:pic>
        <p:nvPicPr>
          <p:cNvPr id="3074" name="Picture 2" descr="8a9f8a438d100c60018d10fecfbd70a3_project_image_r9OC8FqsnP1705393164549_6046_iris_original.jpg (333×48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9221" y="0"/>
            <a:ext cx="4132779" cy="6019214"/>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idx="1"/>
          </p:nvPr>
        </p:nvSpPr>
        <p:spPr>
          <a:xfrm>
            <a:off x="0" y="3876541"/>
            <a:ext cx="8059221" cy="2981459"/>
          </a:xfrm>
        </p:spPr>
        <p:txBody>
          <a:bodyPr>
            <a:normAutofit lnSpcReduction="10000"/>
          </a:bodyPr>
          <a:lstStyle/>
          <a:p>
            <a:r>
              <a:rPr lang="en-GB" sz="1800" i="1"/>
              <a:t>Sigma Passcode Revolution is an impressive residential project located in </a:t>
            </a:r>
            <a:r>
              <a:rPr lang="en-GB" sz="1800" i="1" err="1"/>
              <a:t>Malad</a:t>
            </a:r>
            <a:r>
              <a:rPr lang="en-GB" sz="1800" i="1"/>
              <a:t> East, Mumbai. Developed by the renowned Sigma Group, the project spans 1.50 acres, comprising four buildings with a total of 350 meticulously designed units. The unit configurations available include 1 BHK, 2 BHK, and 3 BHK options, catering to the diverse needs of potential residents. With a minimum price starting at </a:t>
            </a:r>
            <a:r>
              <a:rPr lang="en-GB" sz="1800" i="1" err="1"/>
              <a:t>Rs</a:t>
            </a:r>
            <a:r>
              <a:rPr lang="en-GB" sz="1800" i="1"/>
              <a:t>. 99 Lakhs, Sigma Passcode Revolution offers an array of choices for homebuyers looking for grand and spacious living spaces</a:t>
            </a:r>
            <a:r>
              <a:rPr lang="en-GB" sz="1800" i="1" smtClean="0"/>
              <a:t>.</a:t>
            </a:r>
          </a:p>
          <a:p>
            <a:r>
              <a:rPr lang="en-GB" sz="1800" i="1"/>
              <a:t>The project highlights luxury living, featuring over 36 extravagant amenities to enhance residents' lifestyles. Strategically located, Sigma Passcode Revolution offers easy access to essential facilities and services. This development reflects Sigma Group's commitment to delivering quality homes with a modern living </a:t>
            </a:r>
            <a:r>
              <a:rPr lang="en-GB" sz="1800" i="1" smtClean="0"/>
              <a:t>focus.</a:t>
            </a:r>
            <a:endParaRPr lang="en-IN" sz="1800" i="1"/>
          </a:p>
        </p:txBody>
      </p:sp>
    </p:spTree>
    <p:extLst>
      <p:ext uri="{BB962C8B-B14F-4D97-AF65-F5344CB8AC3E}">
        <p14:creationId xmlns:p14="http://schemas.microsoft.com/office/powerpoint/2010/main" val="6972659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4247" y="656822"/>
            <a:ext cx="4054443" cy="3416320"/>
          </a:xfrm>
          <a:prstGeom prst="rect">
            <a:avLst/>
          </a:prstGeom>
          <a:noFill/>
        </p:spPr>
        <p:txBody>
          <a:bodyPr wrap="none" rtlCol="0">
            <a:spAutoFit/>
          </a:bodyPr>
          <a:lstStyle/>
          <a:p>
            <a:r>
              <a:rPr lang="en-GB" smtClean="0"/>
              <a:t>Project Name:            </a:t>
            </a:r>
            <a:r>
              <a:rPr lang="en-IN"/>
              <a:t>Brigade </a:t>
            </a:r>
            <a:r>
              <a:rPr lang="en-IN" err="1" smtClean="0"/>
              <a:t>Xanadu</a:t>
            </a:r>
            <a:endParaRPr lang="en-IN" smtClean="0"/>
          </a:p>
          <a:p>
            <a:r>
              <a:rPr lang="en-GB" smtClean="0"/>
              <a:t>State:                           Tamil Nadu</a:t>
            </a:r>
          </a:p>
          <a:p>
            <a:r>
              <a:rPr lang="en-GB" smtClean="0"/>
              <a:t>Sub area:                     </a:t>
            </a:r>
            <a:r>
              <a:rPr lang="en-IN" err="1"/>
              <a:t>Mogappair</a:t>
            </a:r>
            <a:r>
              <a:rPr lang="en-IN"/>
              <a:t>, </a:t>
            </a:r>
            <a:r>
              <a:rPr lang="en-IN" smtClean="0"/>
              <a:t>Chennai</a:t>
            </a:r>
            <a:endParaRPr lang="en-GB" smtClean="0"/>
          </a:p>
          <a:p>
            <a:r>
              <a:rPr lang="en-GB" smtClean="0"/>
              <a:t>Developed by:            </a:t>
            </a:r>
            <a:r>
              <a:rPr lang="en-IN"/>
              <a:t>Brigade </a:t>
            </a:r>
            <a:r>
              <a:rPr lang="en-IN" smtClean="0"/>
              <a:t>Group</a:t>
            </a:r>
          </a:p>
          <a:p>
            <a:r>
              <a:rPr lang="en-GB" smtClean="0"/>
              <a:t>Land Area:                   33 acres</a:t>
            </a:r>
          </a:p>
          <a:p>
            <a:r>
              <a:rPr lang="en-GB" smtClean="0"/>
              <a:t>Possession:                  Dec 2026</a:t>
            </a:r>
          </a:p>
          <a:p>
            <a:r>
              <a:rPr lang="en-GB" smtClean="0"/>
              <a:t>Unit Configuration:    1,2,3,4 </a:t>
            </a:r>
            <a:r>
              <a:rPr lang="en-GB" err="1" smtClean="0"/>
              <a:t>bhk</a:t>
            </a:r>
            <a:endParaRPr lang="en-GB" smtClean="0"/>
          </a:p>
          <a:p>
            <a:r>
              <a:rPr lang="en-GB" smtClean="0"/>
              <a:t>Price range:                 57.03 lac-2.36 </a:t>
            </a:r>
            <a:r>
              <a:rPr lang="en-GB" err="1" smtClean="0"/>
              <a:t>cr</a:t>
            </a:r>
            <a:endParaRPr lang="en-GB" smtClean="0"/>
          </a:p>
          <a:p>
            <a:r>
              <a:rPr lang="en-GB" smtClean="0"/>
              <a:t>Units:                            1840(11 towers)</a:t>
            </a:r>
          </a:p>
          <a:p>
            <a:endParaRPr lang="en-GB" smtClean="0"/>
          </a:p>
          <a:p>
            <a:endParaRPr lang="en-IN" smtClean="0"/>
          </a:p>
          <a:p>
            <a:endParaRPr lang="en-IN"/>
          </a:p>
        </p:txBody>
      </p:sp>
      <p:pic>
        <p:nvPicPr>
          <p:cNvPr id="3" name="Picture 2"/>
          <p:cNvPicPr>
            <a:picLocks noChangeAspect="1"/>
          </p:cNvPicPr>
          <p:nvPr/>
        </p:nvPicPr>
        <p:blipFill>
          <a:blip r:embed="rId2"/>
          <a:stretch>
            <a:fillRect/>
          </a:stretch>
        </p:blipFill>
        <p:spPr>
          <a:xfrm>
            <a:off x="5340791" y="128788"/>
            <a:ext cx="6648911" cy="3378600"/>
          </a:xfrm>
          <a:prstGeom prst="rect">
            <a:avLst/>
          </a:prstGeom>
        </p:spPr>
      </p:pic>
      <p:sp>
        <p:nvSpPr>
          <p:cNvPr id="5" name="Content Placeholder 4"/>
          <p:cNvSpPr>
            <a:spLocks noGrp="1"/>
          </p:cNvSpPr>
          <p:nvPr>
            <p:ph idx="1"/>
          </p:nvPr>
        </p:nvSpPr>
        <p:spPr>
          <a:xfrm>
            <a:off x="0" y="3507388"/>
            <a:ext cx="12192000" cy="3350611"/>
          </a:xfrm>
        </p:spPr>
        <p:txBody>
          <a:bodyPr>
            <a:normAutofit lnSpcReduction="10000"/>
          </a:bodyPr>
          <a:lstStyle/>
          <a:p>
            <a:r>
              <a:rPr lang="en-GB"/>
              <a:t>Brigade </a:t>
            </a:r>
            <a:r>
              <a:rPr lang="en-GB" err="1"/>
              <a:t>Xanadu</a:t>
            </a:r>
            <a:r>
              <a:rPr lang="en-GB"/>
              <a:t> in </a:t>
            </a:r>
            <a:r>
              <a:rPr lang="en-GB" err="1"/>
              <a:t>Mogappair</a:t>
            </a:r>
            <a:r>
              <a:rPr lang="en-GB"/>
              <a:t>, Chennai North by Brigade Group is a residential project</a:t>
            </a:r>
            <a:r>
              <a:rPr lang="en-GB" smtClean="0"/>
              <a:t>.</a:t>
            </a:r>
          </a:p>
          <a:p>
            <a:r>
              <a:rPr lang="en-GB"/>
              <a:t>The project offers Apartments with perfect combination of contemporary architecture and features to provide comfortable </a:t>
            </a:r>
            <a:r>
              <a:rPr lang="en-GB" smtClean="0"/>
              <a:t>living.</a:t>
            </a:r>
          </a:p>
          <a:p>
            <a:r>
              <a:rPr lang="en-GB"/>
              <a:t>The project is spread over a total area of 33.65 acres of land. It has 60% of open space. Brigade </a:t>
            </a:r>
            <a:r>
              <a:rPr lang="en-GB" err="1"/>
              <a:t>Xanadu</a:t>
            </a:r>
            <a:r>
              <a:rPr lang="en-GB"/>
              <a:t> has a total of 11 towers. The construction is of 6 floors. An accommodation of 944 units has been provided. Offering 35 amenities for better living experience.</a:t>
            </a:r>
            <a:endParaRPr lang="en-IN"/>
          </a:p>
        </p:txBody>
      </p:sp>
    </p:spTree>
    <p:extLst>
      <p:ext uri="{BB962C8B-B14F-4D97-AF65-F5344CB8AC3E}">
        <p14:creationId xmlns:p14="http://schemas.microsoft.com/office/powerpoint/2010/main" val="16288840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65916" y="661604"/>
            <a:ext cx="4149213" cy="3139321"/>
          </a:xfrm>
          <a:prstGeom prst="rect">
            <a:avLst/>
          </a:prstGeom>
          <a:noFill/>
        </p:spPr>
        <p:txBody>
          <a:bodyPr wrap="none" rtlCol="0">
            <a:spAutoFit/>
          </a:bodyPr>
          <a:lstStyle/>
          <a:p>
            <a:r>
              <a:rPr lang="en-GB" smtClean="0"/>
              <a:t>Project Name:           </a:t>
            </a:r>
            <a:r>
              <a:rPr lang="en-IN" smtClean="0"/>
              <a:t>DLF One Midtown</a:t>
            </a:r>
          </a:p>
          <a:p>
            <a:r>
              <a:rPr lang="en-GB" smtClean="0"/>
              <a:t>State:                          Delhi</a:t>
            </a:r>
          </a:p>
          <a:p>
            <a:r>
              <a:rPr lang="en-GB" smtClean="0"/>
              <a:t>Sub area:                    </a:t>
            </a:r>
            <a:r>
              <a:rPr lang="en-GB" err="1" smtClean="0"/>
              <a:t>Moti</a:t>
            </a:r>
            <a:r>
              <a:rPr lang="en-GB" smtClean="0"/>
              <a:t> </a:t>
            </a:r>
            <a:r>
              <a:rPr lang="en-GB" err="1" smtClean="0"/>
              <a:t>nagar,west</a:t>
            </a:r>
            <a:r>
              <a:rPr lang="en-GB" smtClean="0"/>
              <a:t> </a:t>
            </a:r>
            <a:r>
              <a:rPr lang="en-GB" err="1" smtClean="0"/>
              <a:t>delhi</a:t>
            </a:r>
            <a:endParaRPr lang="en-GB" smtClean="0"/>
          </a:p>
          <a:p>
            <a:r>
              <a:rPr lang="en-GB" smtClean="0"/>
              <a:t>Land area:                  128 acres</a:t>
            </a:r>
          </a:p>
          <a:p>
            <a:r>
              <a:rPr lang="en-GB" smtClean="0"/>
              <a:t>Units:                          913(4 towers)</a:t>
            </a:r>
          </a:p>
          <a:p>
            <a:r>
              <a:rPr lang="en-GB" smtClean="0"/>
              <a:t>Developed by:           </a:t>
            </a:r>
            <a:r>
              <a:rPr lang="en-GB" err="1" smtClean="0"/>
              <a:t>DlF</a:t>
            </a:r>
            <a:r>
              <a:rPr lang="en-GB" smtClean="0"/>
              <a:t> Builders</a:t>
            </a:r>
          </a:p>
          <a:p>
            <a:r>
              <a:rPr lang="en-GB" smtClean="0"/>
              <a:t>Unit Configuration:   2,3,4 </a:t>
            </a:r>
            <a:r>
              <a:rPr lang="en-GB" err="1" smtClean="0"/>
              <a:t>Bhk</a:t>
            </a:r>
            <a:endParaRPr lang="en-GB" smtClean="0"/>
          </a:p>
          <a:p>
            <a:r>
              <a:rPr lang="en-GB" smtClean="0"/>
              <a:t>Price range:                4.2cr-11cr</a:t>
            </a:r>
          </a:p>
          <a:p>
            <a:r>
              <a:rPr lang="en-GB" smtClean="0"/>
              <a:t>Possession:                 Jul 2026</a:t>
            </a:r>
          </a:p>
          <a:p>
            <a:r>
              <a:rPr lang="en-GB" smtClean="0"/>
              <a:t>Area range:                 1731 Sq.ft-3300 </a:t>
            </a:r>
            <a:r>
              <a:rPr lang="en-GB" err="1" smtClean="0"/>
              <a:t>sq.ft</a:t>
            </a:r>
            <a:endParaRPr lang="en-GB" smtClean="0"/>
          </a:p>
          <a:p>
            <a:endParaRPr lang="en-IN"/>
          </a:p>
        </p:txBody>
      </p:sp>
      <p:pic>
        <p:nvPicPr>
          <p:cNvPr id="4098" name="Picture 2" descr="ifutt05r_large.jpg (960×5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9735" y="188400"/>
            <a:ext cx="6422265" cy="361252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0" y="3800924"/>
            <a:ext cx="12192000" cy="3057075"/>
          </a:xfrm>
        </p:spPr>
        <p:txBody>
          <a:bodyPr>
            <a:normAutofit fontScale="92500" lnSpcReduction="20000"/>
          </a:bodyPr>
          <a:lstStyle/>
          <a:p>
            <a:r>
              <a:rPr lang="en-GB"/>
              <a:t>DLF One Midtown is an ultra-modern luxurious residential project newly launched in the heart of New Delhi at </a:t>
            </a:r>
            <a:r>
              <a:rPr lang="en-GB" err="1"/>
              <a:t>Moti</a:t>
            </a:r>
            <a:r>
              <a:rPr lang="en-GB"/>
              <a:t> </a:t>
            </a:r>
            <a:r>
              <a:rPr lang="en-GB" err="1"/>
              <a:t>Nagar.Spread</a:t>
            </a:r>
            <a:r>
              <a:rPr lang="en-GB"/>
              <a:t> over an area of acres and lodged in the lap of picturesque lush green surroundings</a:t>
            </a:r>
            <a:r>
              <a:rPr lang="en-GB" smtClean="0"/>
              <a:t>.</a:t>
            </a:r>
          </a:p>
          <a:p>
            <a:r>
              <a:rPr lang="en-GB"/>
              <a:t>The project hosts four exquisite towers with interconnected terraces, a lavish resort-themed clubhouse, and a green area with sports </a:t>
            </a:r>
            <a:r>
              <a:rPr lang="en-GB" smtClean="0"/>
              <a:t>amenities</a:t>
            </a:r>
          </a:p>
          <a:p>
            <a:r>
              <a:rPr lang="en-GB" err="1"/>
              <a:t>Moti</a:t>
            </a:r>
            <a:r>
              <a:rPr lang="en-GB"/>
              <a:t> Nagar is a bustling residential locality surrounded by </a:t>
            </a:r>
            <a:r>
              <a:rPr lang="en-GB" err="1"/>
              <a:t>Kirti</a:t>
            </a:r>
            <a:r>
              <a:rPr lang="en-GB"/>
              <a:t> Nagar, </a:t>
            </a:r>
            <a:r>
              <a:rPr lang="en-GB" err="1"/>
              <a:t>Rajouri</a:t>
            </a:r>
            <a:r>
              <a:rPr lang="en-GB"/>
              <a:t> Garden, and Punjabi </a:t>
            </a:r>
            <a:r>
              <a:rPr lang="en-GB" err="1"/>
              <a:t>Bagh</a:t>
            </a:r>
            <a:r>
              <a:rPr lang="en-GB"/>
              <a:t>. It is a sought-after locality for its well-developed infrastructure and connectivity to </a:t>
            </a:r>
            <a:r>
              <a:rPr lang="en-GB" err="1"/>
              <a:t>neighboring</a:t>
            </a:r>
            <a:r>
              <a:rPr lang="en-GB"/>
              <a:t> employment hubs like </a:t>
            </a:r>
            <a:r>
              <a:rPr lang="en-GB" err="1"/>
              <a:t>Bhikaji</a:t>
            </a:r>
            <a:r>
              <a:rPr lang="en-GB"/>
              <a:t> </a:t>
            </a:r>
            <a:r>
              <a:rPr lang="en-GB" err="1"/>
              <a:t>Cama</a:t>
            </a:r>
            <a:r>
              <a:rPr lang="en-GB"/>
              <a:t> Place, Connaught Place, </a:t>
            </a:r>
            <a:r>
              <a:rPr lang="en-GB" smtClean="0"/>
              <a:t>Noida.</a:t>
            </a:r>
            <a:endParaRPr lang="en-IN"/>
          </a:p>
        </p:txBody>
      </p:sp>
    </p:spTree>
    <p:extLst>
      <p:ext uri="{BB962C8B-B14F-4D97-AF65-F5344CB8AC3E}">
        <p14:creationId xmlns:p14="http://schemas.microsoft.com/office/powerpoint/2010/main" val="27914740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32586" y="734096"/>
            <a:ext cx="5385833" cy="400110"/>
          </a:xfrm>
          <a:prstGeom prst="rect">
            <a:avLst/>
          </a:prstGeom>
          <a:noFill/>
        </p:spPr>
        <p:txBody>
          <a:bodyPr wrap="none" rtlCol="0">
            <a:spAutoFit/>
          </a:bodyPr>
          <a:lstStyle/>
          <a:p>
            <a:pPr marL="285750" indent="-285750">
              <a:buFont typeface="Wingdings" panose="05000000000000000000" pitchFamily="2" charset="2"/>
              <a:buChar char="q"/>
            </a:pPr>
            <a:r>
              <a:rPr lang="en-GB" sz="2000" b="1"/>
              <a:t>Impact on economic growth and development</a:t>
            </a:r>
            <a:endParaRPr lang="en-IN" sz="2000" b="1"/>
          </a:p>
        </p:txBody>
      </p:sp>
      <p:pic>
        <p:nvPicPr>
          <p:cNvPr id="4" name="Picture 3"/>
          <p:cNvPicPr>
            <a:picLocks noChangeAspect="1"/>
          </p:cNvPicPr>
          <p:nvPr/>
        </p:nvPicPr>
        <p:blipFill>
          <a:blip r:embed="rId2"/>
          <a:stretch>
            <a:fillRect/>
          </a:stretch>
        </p:blipFill>
        <p:spPr>
          <a:xfrm>
            <a:off x="1352283" y="1586383"/>
            <a:ext cx="8937636" cy="4621234"/>
          </a:xfrm>
          <a:prstGeom prst="rect">
            <a:avLst/>
          </a:prstGeom>
        </p:spPr>
      </p:pic>
    </p:spTree>
    <p:extLst>
      <p:ext uri="{BB962C8B-B14F-4D97-AF65-F5344CB8AC3E}">
        <p14:creationId xmlns:p14="http://schemas.microsoft.com/office/powerpoint/2010/main" val="26448571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9908" y="1796847"/>
            <a:ext cx="8578238" cy="4642589"/>
          </a:xfrm>
          <a:prstGeom prst="rect">
            <a:avLst/>
          </a:prstGeom>
        </p:spPr>
      </p:pic>
      <p:sp>
        <p:nvSpPr>
          <p:cNvPr id="3" name="TextBox 2"/>
          <p:cNvSpPr txBox="1"/>
          <p:nvPr/>
        </p:nvSpPr>
        <p:spPr>
          <a:xfrm>
            <a:off x="1081825" y="682580"/>
            <a:ext cx="5588774" cy="400110"/>
          </a:xfrm>
          <a:prstGeom prst="rect">
            <a:avLst/>
          </a:prstGeom>
          <a:noFill/>
        </p:spPr>
        <p:txBody>
          <a:bodyPr wrap="none" rtlCol="0">
            <a:spAutoFit/>
          </a:bodyPr>
          <a:lstStyle/>
          <a:p>
            <a:pPr marL="342900" indent="-342900">
              <a:buFont typeface="Wingdings" panose="05000000000000000000" pitchFamily="2" charset="2"/>
              <a:buChar char="q"/>
            </a:pPr>
            <a:r>
              <a:rPr lang="en-IN" sz="2000" b="1"/>
              <a:t>Potential challenges in government investment </a:t>
            </a:r>
          </a:p>
        </p:txBody>
      </p:sp>
    </p:spTree>
    <p:extLst>
      <p:ext uri="{BB962C8B-B14F-4D97-AF65-F5344CB8AC3E}">
        <p14:creationId xmlns:p14="http://schemas.microsoft.com/office/powerpoint/2010/main" val="693569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9700" y="270456"/>
            <a:ext cx="8886424" cy="1015663"/>
          </a:xfrm>
          <a:prstGeom prst="rect">
            <a:avLst/>
          </a:prstGeom>
          <a:noFill/>
        </p:spPr>
        <p:txBody>
          <a:bodyPr wrap="square" rtlCol="0">
            <a:spAutoFit/>
          </a:bodyPr>
          <a:lstStyle/>
          <a:p>
            <a:pPr marL="342900" indent="-342900">
              <a:buFont typeface="Wingdings" panose="05000000000000000000" pitchFamily="2" charset="2"/>
              <a:buChar char="q"/>
            </a:pPr>
            <a:r>
              <a:rPr lang="en-IN" sz="2000" b="1"/>
              <a:t>M</a:t>
            </a:r>
            <a:r>
              <a:rPr lang="en-IN" sz="2000" b="1" smtClean="0"/>
              <a:t>acroeconomic overview-</a:t>
            </a:r>
            <a:r>
              <a:rPr lang="en-GB" sz="2000"/>
              <a:t>Macroeconomics focuses on the performance of economies – changes in economic output, inflation, interest and foreign exchange rates, and the balance of payments</a:t>
            </a:r>
            <a:endParaRPr lang="en-IN" sz="2000" b="1"/>
          </a:p>
        </p:txBody>
      </p:sp>
      <p:sp>
        <p:nvSpPr>
          <p:cNvPr id="3" name="TextBox 2"/>
          <p:cNvSpPr txBox="1"/>
          <p:nvPr/>
        </p:nvSpPr>
        <p:spPr>
          <a:xfrm>
            <a:off x="901520" y="1507119"/>
            <a:ext cx="1995098" cy="400110"/>
          </a:xfrm>
          <a:prstGeom prst="rect">
            <a:avLst/>
          </a:prstGeom>
          <a:noFill/>
        </p:spPr>
        <p:txBody>
          <a:bodyPr wrap="none" rtlCol="0">
            <a:spAutoFit/>
          </a:bodyPr>
          <a:lstStyle/>
          <a:p>
            <a:pPr marL="342900" indent="-342900">
              <a:buFont typeface="Arial" panose="020B0604020202020204" pitchFamily="34" charset="0"/>
              <a:buChar char="•"/>
            </a:pPr>
            <a:r>
              <a:rPr lang="en-GB" sz="2000" smtClean="0"/>
              <a:t>Inflation Rate</a:t>
            </a:r>
            <a:r>
              <a:rPr lang="en-GB" smtClean="0"/>
              <a:t>:</a:t>
            </a:r>
            <a:endParaRPr lang="en-IN"/>
          </a:p>
        </p:txBody>
      </p:sp>
      <p:pic>
        <p:nvPicPr>
          <p:cNvPr id="5" name="Picture 4"/>
          <p:cNvPicPr>
            <a:picLocks noChangeAspect="1"/>
          </p:cNvPicPr>
          <p:nvPr/>
        </p:nvPicPr>
        <p:blipFill>
          <a:blip r:embed="rId2"/>
          <a:stretch>
            <a:fillRect/>
          </a:stretch>
        </p:blipFill>
        <p:spPr>
          <a:xfrm>
            <a:off x="1738648" y="1984995"/>
            <a:ext cx="8049296" cy="4963157"/>
          </a:xfrm>
          <a:prstGeom prst="rect">
            <a:avLst/>
          </a:prstGeom>
        </p:spPr>
      </p:pic>
    </p:spTree>
    <p:extLst>
      <p:ext uri="{BB962C8B-B14F-4D97-AF65-F5344CB8AC3E}">
        <p14:creationId xmlns:p14="http://schemas.microsoft.com/office/powerpoint/2010/main" val="21905564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949569"/>
          </a:xfrm>
          <a:prstGeom prst="rect">
            <a:avLst/>
          </a:prstGeom>
        </p:spPr>
      </p:pic>
    </p:spTree>
    <p:extLst>
      <p:ext uri="{BB962C8B-B14F-4D97-AF65-F5344CB8AC3E}">
        <p14:creationId xmlns:p14="http://schemas.microsoft.com/office/powerpoint/2010/main" val="3950006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68191" y="911739"/>
            <a:ext cx="8551572" cy="5449650"/>
          </a:xfrm>
          <a:prstGeom prst="rect">
            <a:avLst/>
          </a:prstGeom>
        </p:spPr>
      </p:pic>
      <p:sp>
        <p:nvSpPr>
          <p:cNvPr id="3" name="TextBox 2"/>
          <p:cNvSpPr txBox="1"/>
          <p:nvPr/>
        </p:nvSpPr>
        <p:spPr>
          <a:xfrm>
            <a:off x="1468191" y="528034"/>
            <a:ext cx="2932791" cy="400110"/>
          </a:xfrm>
          <a:prstGeom prst="rect">
            <a:avLst/>
          </a:prstGeom>
          <a:noFill/>
        </p:spPr>
        <p:txBody>
          <a:bodyPr wrap="none" rtlCol="0">
            <a:spAutoFit/>
          </a:bodyPr>
          <a:lstStyle/>
          <a:p>
            <a:pPr marL="342900" indent="-342900">
              <a:buFont typeface="Arial" panose="020B0604020202020204" pitchFamily="34" charset="0"/>
              <a:buChar char="•"/>
            </a:pPr>
            <a:r>
              <a:rPr lang="en-GB" sz="2000" b="1" err="1" smtClean="0"/>
              <a:t>Unemployement</a:t>
            </a:r>
            <a:r>
              <a:rPr lang="en-GB" sz="2000" b="1" smtClean="0"/>
              <a:t> Rate:</a:t>
            </a:r>
            <a:endParaRPr lang="en-IN" sz="2000" b="1"/>
          </a:p>
        </p:txBody>
      </p:sp>
    </p:spTree>
    <p:extLst>
      <p:ext uri="{BB962C8B-B14F-4D97-AF65-F5344CB8AC3E}">
        <p14:creationId xmlns:p14="http://schemas.microsoft.com/office/powerpoint/2010/main" val="1574328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1065" y="708337"/>
            <a:ext cx="9304407" cy="707886"/>
          </a:xfrm>
          <a:prstGeom prst="rect">
            <a:avLst/>
          </a:prstGeom>
          <a:noFill/>
        </p:spPr>
        <p:txBody>
          <a:bodyPr wrap="none" rtlCol="0">
            <a:spAutoFit/>
          </a:bodyPr>
          <a:lstStyle/>
          <a:p>
            <a:pPr marL="342900" indent="-342900">
              <a:buFont typeface="Arial" panose="020B0604020202020204" pitchFamily="34" charset="0"/>
              <a:buChar char="•"/>
            </a:pPr>
            <a:r>
              <a:rPr lang="en-GB" sz="2000" b="1"/>
              <a:t>Subsidy Reforms: </a:t>
            </a:r>
            <a:r>
              <a:rPr lang="en-GB" sz="2000"/>
              <a:t>a measure that keeps. prices for consumers below market levels, </a:t>
            </a:r>
            <a:endParaRPr lang="en-GB" sz="2000" smtClean="0"/>
          </a:p>
          <a:p>
            <a:r>
              <a:rPr lang="en-GB" sz="2000" smtClean="0"/>
              <a:t>                                       or </a:t>
            </a:r>
            <a:r>
              <a:rPr lang="en-GB" sz="2000"/>
              <a:t>keeps prices for producers above market levels or that reduces</a:t>
            </a:r>
            <a:r>
              <a:rPr lang="en-GB" sz="2000" smtClean="0"/>
              <a:t>.</a:t>
            </a:r>
            <a:endParaRPr lang="en-IN" sz="2000" b="1"/>
          </a:p>
        </p:txBody>
      </p:sp>
      <p:pic>
        <p:nvPicPr>
          <p:cNvPr id="3" name="Picture 2"/>
          <p:cNvPicPr>
            <a:picLocks noChangeAspect="1"/>
          </p:cNvPicPr>
          <p:nvPr/>
        </p:nvPicPr>
        <p:blipFill>
          <a:blip r:embed="rId2"/>
          <a:stretch>
            <a:fillRect/>
          </a:stretch>
        </p:blipFill>
        <p:spPr>
          <a:xfrm>
            <a:off x="933773" y="1559901"/>
            <a:ext cx="9910237" cy="5191536"/>
          </a:xfrm>
          <a:prstGeom prst="rect">
            <a:avLst/>
          </a:prstGeom>
        </p:spPr>
      </p:pic>
    </p:spTree>
    <p:extLst>
      <p:ext uri="{BB962C8B-B14F-4D97-AF65-F5344CB8AC3E}">
        <p14:creationId xmlns:p14="http://schemas.microsoft.com/office/powerpoint/2010/main" val="2233230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137536" y="2806082"/>
            <a:ext cx="6593107" cy="3932474"/>
          </a:xfrm>
          <a:prstGeom prst="rect">
            <a:avLst/>
          </a:prstGeom>
        </p:spPr>
      </p:pic>
      <p:pic>
        <p:nvPicPr>
          <p:cNvPr id="3" name="Picture 2"/>
          <p:cNvPicPr>
            <a:picLocks noChangeAspect="1"/>
          </p:cNvPicPr>
          <p:nvPr/>
        </p:nvPicPr>
        <p:blipFill>
          <a:blip r:embed="rId3"/>
          <a:stretch>
            <a:fillRect/>
          </a:stretch>
        </p:blipFill>
        <p:spPr>
          <a:xfrm>
            <a:off x="141667" y="294702"/>
            <a:ext cx="6995869" cy="3993414"/>
          </a:xfrm>
          <a:prstGeom prst="rect">
            <a:avLst/>
          </a:prstGeom>
        </p:spPr>
      </p:pic>
      <p:sp>
        <p:nvSpPr>
          <p:cNvPr id="4" name="TextBox 3"/>
          <p:cNvSpPr txBox="1"/>
          <p:nvPr/>
        </p:nvSpPr>
        <p:spPr>
          <a:xfrm>
            <a:off x="7637172" y="1150282"/>
            <a:ext cx="4212435" cy="400110"/>
          </a:xfrm>
          <a:prstGeom prst="rect">
            <a:avLst/>
          </a:prstGeom>
          <a:noFill/>
        </p:spPr>
        <p:txBody>
          <a:bodyPr wrap="none" rtlCol="0">
            <a:spAutoFit/>
          </a:bodyPr>
          <a:lstStyle/>
          <a:p>
            <a:pPr marL="285750" indent="-285750">
              <a:buFont typeface="Wingdings" panose="05000000000000000000" pitchFamily="2" charset="2"/>
              <a:buChar char="q"/>
            </a:pPr>
            <a:r>
              <a:rPr lang="en-GB" sz="2000" b="1" smtClean="0"/>
              <a:t>GDP Comparison of previous Years:</a:t>
            </a:r>
            <a:endParaRPr lang="en-IN" sz="2000" b="1"/>
          </a:p>
        </p:txBody>
      </p:sp>
    </p:spTree>
    <p:extLst>
      <p:ext uri="{BB962C8B-B14F-4D97-AF65-F5344CB8AC3E}">
        <p14:creationId xmlns:p14="http://schemas.microsoft.com/office/powerpoint/2010/main" val="3307847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2233" y="244700"/>
            <a:ext cx="11211146" cy="2062103"/>
          </a:xfrm>
          <a:prstGeom prst="rect">
            <a:avLst/>
          </a:prstGeom>
          <a:noFill/>
        </p:spPr>
        <p:txBody>
          <a:bodyPr wrap="none" rtlCol="0">
            <a:spAutoFit/>
          </a:bodyPr>
          <a:lstStyle/>
          <a:p>
            <a:pPr marL="285750" indent="-285750">
              <a:buFont typeface="Wingdings" panose="05000000000000000000" pitchFamily="2" charset="2"/>
              <a:buChar char="q"/>
            </a:pPr>
            <a:r>
              <a:rPr lang="en-GB" sz="2000" b="1" smtClean="0"/>
              <a:t>Economic Situation of India in the future 3 years</a:t>
            </a:r>
            <a:r>
              <a:rPr lang="en-GB" smtClean="0"/>
              <a:t>:</a:t>
            </a:r>
          </a:p>
          <a:p>
            <a:r>
              <a:rPr lang="en-IN" smtClean="0"/>
              <a:t>India </a:t>
            </a:r>
            <a:r>
              <a:rPr lang="en-IN"/>
              <a:t>will be third largest economy in by </a:t>
            </a:r>
            <a:r>
              <a:rPr lang="en-IN" smtClean="0"/>
              <a:t>2027.</a:t>
            </a:r>
          </a:p>
          <a:p>
            <a:r>
              <a:rPr lang="en-IN" smtClean="0"/>
              <a:t>Over </a:t>
            </a:r>
            <a:r>
              <a:rPr lang="en-IN"/>
              <a:t>the last 10 years, India’s GDP has grown by 7% CAGR in USD terms to $3.6 trillion - jumping from the </a:t>
            </a:r>
            <a:r>
              <a:rPr lang="en-IN" smtClean="0"/>
              <a:t>8</a:t>
            </a:r>
            <a:r>
              <a:rPr lang="en-IN" baseline="30000" smtClean="0"/>
              <a:t>th</a:t>
            </a:r>
            <a:endParaRPr lang="en-IN" smtClean="0"/>
          </a:p>
          <a:p>
            <a:r>
              <a:rPr lang="en-IN" smtClean="0"/>
              <a:t> </a:t>
            </a:r>
            <a:r>
              <a:rPr lang="en-IN"/>
              <a:t>largest to the 5th largest economy. Over the next 4 years, India’s GDP will likely touch $5 trillion, making it </a:t>
            </a:r>
            <a:r>
              <a:rPr lang="en-IN" smtClean="0"/>
              <a:t>the3rd</a:t>
            </a:r>
          </a:p>
          <a:p>
            <a:r>
              <a:rPr lang="en-IN" smtClean="0"/>
              <a:t> </a:t>
            </a:r>
            <a:r>
              <a:rPr lang="en-IN"/>
              <a:t>largest economy by 2027, overtaking Japan and Germany, being the fastest growing large economy with the </a:t>
            </a:r>
            <a:r>
              <a:rPr lang="en-IN" smtClean="0"/>
              <a:t>tailwinds</a:t>
            </a:r>
          </a:p>
          <a:p>
            <a:r>
              <a:rPr lang="en-IN" smtClean="0"/>
              <a:t> </a:t>
            </a:r>
            <a:r>
              <a:rPr lang="en-IN"/>
              <a:t>of </a:t>
            </a:r>
            <a:r>
              <a:rPr lang="en-IN" smtClean="0"/>
              <a:t>demographics.</a:t>
            </a:r>
            <a:endParaRPr lang="en-IN"/>
          </a:p>
          <a:p>
            <a:pPr marL="285750" indent="-285750">
              <a:buFont typeface="Wingdings" panose="05000000000000000000" pitchFamily="2" charset="2"/>
              <a:buChar char="q"/>
            </a:pPr>
            <a:endParaRPr lang="en-IN"/>
          </a:p>
        </p:txBody>
      </p:sp>
      <p:pic>
        <p:nvPicPr>
          <p:cNvPr id="5" name="Picture 4"/>
          <p:cNvPicPr>
            <a:picLocks noChangeAspect="1"/>
          </p:cNvPicPr>
          <p:nvPr/>
        </p:nvPicPr>
        <p:blipFill>
          <a:blip r:embed="rId2"/>
          <a:stretch>
            <a:fillRect/>
          </a:stretch>
        </p:blipFill>
        <p:spPr>
          <a:xfrm>
            <a:off x="2266682" y="1645231"/>
            <a:ext cx="9105363" cy="5212769"/>
          </a:xfrm>
          <a:prstGeom prst="rect">
            <a:avLst/>
          </a:prstGeom>
        </p:spPr>
      </p:pic>
    </p:spTree>
    <p:extLst>
      <p:ext uri="{BB962C8B-B14F-4D97-AF65-F5344CB8AC3E}">
        <p14:creationId xmlns:p14="http://schemas.microsoft.com/office/powerpoint/2010/main" val="2133564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56068" y="781654"/>
            <a:ext cx="5901937" cy="400110"/>
          </a:xfrm>
          <a:prstGeom prst="rect">
            <a:avLst/>
          </a:prstGeom>
          <a:noFill/>
        </p:spPr>
        <p:txBody>
          <a:bodyPr wrap="none" rtlCol="0">
            <a:spAutoFit/>
          </a:bodyPr>
          <a:lstStyle/>
          <a:p>
            <a:pPr marL="285750" indent="-285750">
              <a:buFont typeface="Wingdings" panose="05000000000000000000" pitchFamily="2" charset="2"/>
              <a:buChar char="q"/>
            </a:pPr>
            <a:r>
              <a:rPr lang="en-GB" sz="2000" b="1" smtClean="0"/>
              <a:t>Government Investment of projects  (State project)</a:t>
            </a:r>
            <a:endParaRPr lang="en-IN" sz="2000" b="1"/>
          </a:p>
        </p:txBody>
      </p:sp>
      <p:sp>
        <p:nvSpPr>
          <p:cNvPr id="4" name="TextBox 3"/>
          <p:cNvSpPr txBox="1"/>
          <p:nvPr/>
        </p:nvSpPr>
        <p:spPr>
          <a:xfrm>
            <a:off x="808832" y="1423131"/>
            <a:ext cx="9182636" cy="3970318"/>
          </a:xfrm>
          <a:prstGeom prst="rect">
            <a:avLst/>
          </a:prstGeom>
          <a:noFill/>
        </p:spPr>
        <p:txBody>
          <a:bodyPr wrap="square" rtlCol="0">
            <a:spAutoFit/>
          </a:bodyPr>
          <a:lstStyle/>
          <a:p>
            <a:pPr marL="285750" indent="-285750">
              <a:buFont typeface="Arial" panose="020B0604020202020204" pitchFamily="34" charset="0"/>
              <a:buChar char="•"/>
            </a:pPr>
            <a:r>
              <a:rPr lang="en-GB" b="1" smtClean="0"/>
              <a:t>IIT DHARWAD:</a:t>
            </a:r>
          </a:p>
          <a:p>
            <a:endParaRPr lang="en-GB" smtClean="0"/>
          </a:p>
          <a:p>
            <a:r>
              <a:rPr lang="en-GB" smtClean="0"/>
              <a:t>Sector:                        Education infrastructure</a:t>
            </a:r>
          </a:p>
          <a:p>
            <a:r>
              <a:rPr lang="en-GB" smtClean="0"/>
              <a:t>State:                          Karnataka</a:t>
            </a:r>
          </a:p>
          <a:p>
            <a:r>
              <a:rPr lang="en-GB" smtClean="0"/>
              <a:t>Project start date:    21 may 2020</a:t>
            </a:r>
          </a:p>
          <a:p>
            <a:r>
              <a:rPr lang="en-GB" smtClean="0"/>
              <a:t>Completion date:     20 </a:t>
            </a:r>
            <a:r>
              <a:rPr lang="en-GB" err="1" smtClean="0"/>
              <a:t>sep</a:t>
            </a:r>
            <a:r>
              <a:rPr lang="en-GB" smtClean="0"/>
              <a:t> 2023</a:t>
            </a:r>
          </a:p>
          <a:p>
            <a:r>
              <a:rPr lang="en-GB" smtClean="0"/>
              <a:t>Ministry:                    Department of higher</a:t>
            </a:r>
          </a:p>
          <a:p>
            <a:r>
              <a:rPr lang="en-GB"/>
              <a:t> </a:t>
            </a:r>
            <a:r>
              <a:rPr lang="en-GB" smtClean="0"/>
              <a:t>                                   Education</a:t>
            </a:r>
          </a:p>
          <a:p>
            <a:r>
              <a:rPr lang="en-GB" smtClean="0"/>
              <a:t>Project Type:             University Infrastructure</a:t>
            </a:r>
          </a:p>
          <a:p>
            <a:r>
              <a:rPr lang="en-GB" smtClean="0"/>
              <a:t>Land Area:                 190.85 hectares</a:t>
            </a:r>
          </a:p>
          <a:p>
            <a:r>
              <a:rPr lang="en-GB" smtClean="0"/>
              <a:t>Ticket Site:                 1062.83 </a:t>
            </a:r>
            <a:r>
              <a:rPr lang="en-GB" err="1" smtClean="0"/>
              <a:t>Inr</a:t>
            </a:r>
            <a:r>
              <a:rPr lang="en-GB" smtClean="0"/>
              <a:t> </a:t>
            </a:r>
            <a:r>
              <a:rPr lang="en-GB" err="1" smtClean="0"/>
              <a:t>crores</a:t>
            </a:r>
            <a:r>
              <a:rPr lang="en-GB" smtClean="0"/>
              <a:t> </a:t>
            </a:r>
          </a:p>
          <a:p>
            <a:r>
              <a:rPr lang="en-GB" smtClean="0"/>
              <a:t>Sub Con:                     B.G </a:t>
            </a:r>
            <a:r>
              <a:rPr lang="en-GB" err="1" smtClean="0"/>
              <a:t>Shirke</a:t>
            </a:r>
            <a:r>
              <a:rPr lang="en-GB" smtClean="0"/>
              <a:t> Construction</a:t>
            </a:r>
          </a:p>
          <a:p>
            <a:r>
              <a:rPr lang="en-GB"/>
              <a:t> </a:t>
            </a:r>
            <a:r>
              <a:rPr lang="en-GB" smtClean="0"/>
              <a:t>                                    Technology PVT.LTD</a:t>
            </a:r>
          </a:p>
          <a:p>
            <a:endParaRPr lang="en-GB" b="1" smtClean="0"/>
          </a:p>
        </p:txBody>
      </p:sp>
      <p:pic>
        <p:nvPicPr>
          <p:cNvPr id="5" name="Picture 4"/>
          <p:cNvPicPr>
            <a:picLocks noChangeAspect="1"/>
          </p:cNvPicPr>
          <p:nvPr/>
        </p:nvPicPr>
        <p:blipFill>
          <a:blip r:embed="rId2"/>
          <a:stretch>
            <a:fillRect/>
          </a:stretch>
        </p:blipFill>
        <p:spPr>
          <a:xfrm>
            <a:off x="5400150" y="1505755"/>
            <a:ext cx="6797162" cy="3805070"/>
          </a:xfrm>
          <a:prstGeom prst="rect">
            <a:avLst/>
          </a:prstGeom>
        </p:spPr>
      </p:pic>
      <p:sp>
        <p:nvSpPr>
          <p:cNvPr id="2" name="TextBox 1"/>
          <p:cNvSpPr txBox="1"/>
          <p:nvPr/>
        </p:nvSpPr>
        <p:spPr>
          <a:xfrm>
            <a:off x="4649273" y="278677"/>
            <a:ext cx="2653675" cy="461665"/>
          </a:xfrm>
          <a:prstGeom prst="rect">
            <a:avLst/>
          </a:prstGeom>
          <a:noFill/>
        </p:spPr>
        <p:txBody>
          <a:bodyPr wrap="none" rtlCol="0">
            <a:spAutoFit/>
          </a:bodyPr>
          <a:lstStyle/>
          <a:p>
            <a:r>
              <a:rPr lang="en-GB" sz="2400" b="1" smtClean="0"/>
              <a:t>Completed</a:t>
            </a:r>
            <a:r>
              <a:rPr lang="en-GB" sz="2400" smtClean="0"/>
              <a:t> </a:t>
            </a:r>
            <a:r>
              <a:rPr lang="en-GB" sz="2400" b="1" smtClean="0"/>
              <a:t>Projects</a:t>
            </a:r>
            <a:endParaRPr lang="en-IN" b="1"/>
          </a:p>
        </p:txBody>
      </p:sp>
    </p:spTree>
    <p:extLst>
      <p:ext uri="{BB962C8B-B14F-4D97-AF65-F5344CB8AC3E}">
        <p14:creationId xmlns:p14="http://schemas.microsoft.com/office/powerpoint/2010/main" val="2775969679"/>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1230</TotalTime>
  <Words>3530</Words>
  <Application>Microsoft Office PowerPoint</Application>
  <PresentationFormat>Widescreen</PresentationFormat>
  <Paragraphs>409</Paragraphs>
  <Slides>40</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40</vt:i4>
      </vt:variant>
    </vt:vector>
  </HeadingPairs>
  <TitlesOfParts>
    <vt:vector size="51" baseType="lpstr">
      <vt:lpstr>Arial</vt:lpstr>
      <vt:lpstr>Calibri</vt:lpstr>
      <vt:lpstr>Calibri Light</vt:lpstr>
      <vt:lpstr>Century Gothic</vt:lpstr>
      <vt:lpstr>Courier New</vt:lpstr>
      <vt:lpstr>Roboto</vt:lpstr>
      <vt:lpstr>Söhne</vt:lpstr>
      <vt:lpstr>Wingdings</vt:lpstr>
      <vt:lpstr>Wingdings 3</vt:lpstr>
      <vt:lpstr>Office Theme</vt:lpstr>
      <vt:lpstr>Ion</vt:lpstr>
      <vt:lpstr>                Economic Outlook and Government Investment in India</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Outlook and Government Investment in India</dc:title>
  <dc:creator>Dell</dc:creator>
  <cp:lastModifiedBy>Dell</cp:lastModifiedBy>
  <cp:revision>82</cp:revision>
  <dcterms:created xsi:type="dcterms:W3CDTF">2024-05-08T15:00:18Z</dcterms:created>
  <dcterms:modified xsi:type="dcterms:W3CDTF">2024-05-12T15:02:43Z</dcterms:modified>
</cp:coreProperties>
</file>

<file path=docProps/thumbnail.jpeg>
</file>